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1C17BBF-AA83-43CA-B87C-B166A27DB268}">
  <a:tblStyle styleId="{41C17BBF-AA83-43CA-B87C-B166A27DB2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EET2evNI2OfCE4rr-hHRMoGD01d8zWra#scrollTo=ok9sgsscVz4D"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cketsights.com/tours/place/Cornell-Water-Filtration-Plant-2565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3.epa.gov/npdes/pubs/cafo_cost_method_p3.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heconversation.com/can-we-turn-sewage-sludge-into-something-valuable-113004"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cebook.com/CUAguaClar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beXxfFk0Zb6vNhiRZd7WTKsvpil8FLFxB8vfp_9dHnY/edit#slide=id.g346a079b2f_0_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aterandclimatechange.eu/evaporation/average-monthly-1985-1999"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Integrated-Design-Operation-Treatment-Facilities/dp/0471350931"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Simplified-examples-of-materials-with-high-and-low-porosity-Rocks-with-high-porosity_fig7_277983025"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Report: </a:t>
            </a:r>
            <a:r>
              <a:rPr lang="en" u="sng">
                <a:solidFill>
                  <a:schemeClr val="hlink"/>
                </a:solidFill>
                <a:hlinkClick r:id="rId2"/>
              </a:rPr>
              <a:t>https://colab.research.google.com/drive/1EET2evNI2OfCE4rr-hHRMoGD01d8zWra#scrollTo=ok9sgsscVz4D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ca3e3723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ca3e3723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Three models were developed to calculate the minimum area needed for a sludge lagoon, based on the 120 L/s  flow rate at the Gracias, Honduras plant. The models produced areas of (1) 16,780 m^2, (2)  271 - 541 m^2, and (3) 43,630 m^2, respectively. For reference, a football field is about 5340 m^2. Only the 2nd model produced an area that was conceivable reasonable for an AguaClara plant to implement. The biggest contribution to land area in models 1 and 2 was the low deficit between evaporation rates and precipitation rates estimated for Honduras. Additionally, the precipitation rate for regions of Honduras may have been underestimated, meaning that the actual lagoon area needed is greater than those calculated in this report.One possible way to mitigate the effect of precipitation on sludge drying rates would be to ensure a broad and tall embankment surrounded by sufficient plant coverage to prevent flooding and erosion. Additionally, the sludge lagoon could be fitted with a drainage system that would carry excess water to the backwash lagoon. Doing so would minimize the amount of water that needs to be removed by evaporation.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accent2"/>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ca3e3723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ca3e372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https://pocketsights.com/tours/place/Cornell-Water-Filtration-Plant-25651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ca3e372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ca3e3723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6086529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6086529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cab19287c51231a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cab19287c51231a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https://www3.epa.gov/npdes/pubs/cafo_cost_method_p3.pdf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cab846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cab846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60865290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60865290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cab19287c51231a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cab19287c51231a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cab19287c51231a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cab19287c51231a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[1]</a:t>
            </a:r>
            <a:r>
              <a:rPr lang="en" sz="1050">
                <a:solidFill>
                  <a:schemeClr val="dk1"/>
                </a:solidFill>
                <a:highlight>
                  <a:srgbClr val="FFFFFE"/>
                </a:highlight>
                <a:latin typeface="Courier New"/>
                <a:ea typeface="Courier New"/>
                <a:cs typeface="Courier New"/>
                <a:sym typeface="Courier New"/>
              </a:rPr>
              <a:t> United States, Congress, Office of Ground Water and Drinking Water. “Filter Backwash Recycling Rule: Technical Guidance Manual.” Filter Backwash Recycling Rule: Technical Guidance Manual, U.S. Environmental Protection Agency, 2002.</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 United States, Congress, Office of Ground Water and Drinking Water. “Using DWSRF Funds to Comply with the Filter Backwash Recycling Rule.” Using DWSRF Funds to Comply with the Filter Backwash Recycling Rule, U.S. Environmental Protection Agency, Office of Ground Water and Drinking Water, 2002.</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[3]</a:t>
            </a:r>
            <a:r>
              <a:rPr lang="en" sz="1050">
                <a:solidFill>
                  <a:schemeClr val="dk1"/>
                </a:solidFill>
                <a:highlight>
                  <a:srgbClr val="FFFFFE"/>
                </a:highlight>
                <a:latin typeface="Courier New"/>
                <a:ea typeface="Courier New"/>
                <a:cs typeface="Courier New"/>
                <a:sym typeface="Courier New"/>
              </a:rPr>
              <a:t> United States, Congress, Office of Ground Water and Drinking Water. “Filter Backwash Recycling Rule: a Rule Summary for Systems.” Filter Backwash Recycling Rule: a Rule Summary for Systems, U.S. Environmental Protection Agency, Office of Water, 2002, pp. 1–10.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[4]</a:t>
            </a:r>
            <a:r>
              <a:rPr lang="en" sz="1050">
                <a:solidFill>
                  <a:schemeClr val="dk1"/>
                </a:solidFill>
                <a:highlight>
                  <a:srgbClr val="FFFFFE"/>
                </a:highlight>
                <a:latin typeface="Courier New"/>
                <a:ea typeface="Courier New"/>
                <a:cs typeface="Courier New"/>
                <a:sym typeface="Courier New"/>
              </a:rPr>
              <a:t> United States, Congress, Office of Ground Water and Drinking Water. "Technology Cost Equations: Cost Methodology for the Final Revision." Technology Cost Equations: Cost Methodology for the Final Revision, U.S. Environmental Protection Agency, Office of Water, 2001</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[5]</a:t>
            </a:r>
            <a:r>
              <a:rPr lang="en" sz="1050">
                <a:solidFill>
                  <a:schemeClr val="dk1"/>
                </a:solidFill>
                <a:highlight>
                  <a:srgbClr val="FFFFFE"/>
                </a:highlight>
                <a:latin typeface="Courier New"/>
                <a:ea typeface="Courier New"/>
                <a:cs typeface="Courier New"/>
                <a:sym typeface="Courier New"/>
              </a:rPr>
              <a:t> Watershed Center."Maintaining Your Onsite Wastewater Lagoon System."Watershed Center, by County of Greene, 2011</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[6]</a:t>
            </a:r>
            <a:r>
              <a:rPr lang="en" sz="1050">
                <a:solidFill>
                  <a:schemeClr val="dk1"/>
                </a:solidFill>
                <a:highlight>
                  <a:srgbClr val="FFFFFE"/>
                </a:highlight>
                <a:latin typeface="Courier New"/>
                <a:ea typeface="Courier New"/>
                <a:cs typeface="Courier New"/>
                <a:sym typeface="Courier New"/>
              </a:rPr>
              <a:t> Kawamura, Susumu; Wiley, John; Sons. “4.2 Handling Facility for Waste Wash Water.” Integrated Design and Operation of Water Treatment Facilities, 2000, pp. 372–383.</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[7]</a:t>
            </a:r>
            <a:r>
              <a:rPr lang="en" sz="1050">
                <a:solidFill>
                  <a:schemeClr val="dk1"/>
                </a:solidFill>
                <a:highlight>
                  <a:srgbClr val="FFFFFE"/>
                </a:highlight>
                <a:latin typeface="Courier New"/>
                <a:ea typeface="Courier New"/>
                <a:cs typeface="Courier New"/>
                <a:sym typeface="Courier New"/>
              </a:rPr>
              <a:t> Kawamura, Susumu; Wiley, John; Sons. “4.3 Sludge Handling and Disposal.” Integrated Design and Operation of Water Treatment Facilities, 2000, pp. 384–402.</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[8]</a:t>
            </a:r>
            <a:r>
              <a:rPr lang="en" sz="1050">
                <a:solidFill>
                  <a:schemeClr val="dk1"/>
                </a:solidFill>
                <a:highlight>
                  <a:srgbClr val="FFFFFE"/>
                </a:highlight>
                <a:latin typeface="Courier New"/>
                <a:ea typeface="Courier New"/>
                <a:cs typeface="Courier New"/>
                <a:sym typeface="Courier New"/>
              </a:rPr>
              <a:t> Gebbie, Peter. “64th Annual Water Industry Engineers and Operators’ Conference.” Fisher Stewart Pty Ltd, USING POLYALUMINIUM COAGULANTS IN WATER TREATMENT, 2001, pp. 39–42.</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[9]</a:t>
            </a:r>
            <a:r>
              <a:rPr lang="en" sz="1050">
                <a:solidFill>
                  <a:schemeClr val="dk1"/>
                </a:solidFill>
                <a:highlight>
                  <a:srgbClr val="FFFFFE"/>
                </a:highlight>
                <a:latin typeface="Courier New"/>
                <a:ea typeface="Courier New"/>
                <a:cs typeface="Courier New"/>
                <a:sym typeface="Courier New"/>
              </a:rPr>
              <a:t> Water Treatment Chemicals. “Poly Aluminum Chloride (PAC).” Water Treatment Chemicals, Taki Chemical CO., LTD, www.takichem.co.jp/eng/products/water/pac.html.</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FFFFE"/>
                </a:highlight>
                <a:latin typeface="Courier New"/>
                <a:ea typeface="Courier New"/>
                <a:cs typeface="Courier New"/>
                <a:sym typeface="Courier New"/>
              </a:rPr>
              <a:t>[10]</a:t>
            </a:r>
            <a:r>
              <a:rPr lang="en" sz="1050">
                <a:solidFill>
                  <a:schemeClr val="dk1"/>
                </a:solidFill>
                <a:highlight>
                  <a:srgbClr val="FFFFFE"/>
                </a:highlight>
                <a:latin typeface="Courier New"/>
                <a:ea typeface="Courier New"/>
                <a:cs typeface="Courier New"/>
                <a:sym typeface="Courier New"/>
              </a:rPr>
              <a:t> Centre for Ecology &amp; Hydrology. "Evaporation in Average Year." Centre for Ecology &amp; Hydrology, Natural Environment Research Council, http://www.waterandclimatechange.eu/evaporation/average-monthly-1985-1999</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ca3e372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ca3e372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E"/>
                </a:highlight>
                <a:latin typeface="Courier New"/>
                <a:ea typeface="Courier New"/>
                <a:cs typeface="Courier New"/>
                <a:sym typeface="Courier New"/>
              </a:rPr>
              <a:t>Presenter:</a:t>
            </a:r>
            <a:r>
              <a:rPr lang="en" sz="1050">
                <a:solidFill>
                  <a:schemeClr val="dk1"/>
                </a:solidFill>
                <a:highlight>
                  <a:srgbClr val="FFFFFE"/>
                </a:highlight>
                <a:latin typeface="Courier New"/>
                <a:ea typeface="Courier New"/>
                <a:cs typeface="Courier New"/>
                <a:sym typeface="Courier New"/>
              </a:rPr>
              <a:t> Emily</a:t>
            </a:r>
            <a:endParaRPr/>
          </a:p>
          <a:p>
            <a:pPr indent="0" lvl="0" marL="0" rtl="0" algn="l">
              <a:spcBef>
                <a:spcPts val="0"/>
              </a:spcBef>
              <a:spcAft>
                <a:spcPts val="0"/>
              </a:spcAft>
              <a:buNone/>
            </a:pPr>
            <a:r>
              <a:rPr b="1" lang="en">
                <a:latin typeface="Courier New"/>
                <a:ea typeface="Courier New"/>
                <a:cs typeface="Courier New"/>
                <a:sym typeface="Courier New"/>
              </a:rPr>
              <a:t>Figure  Source:</a:t>
            </a:r>
            <a:r>
              <a:rPr lang="en">
                <a:latin typeface="Courier New"/>
                <a:ea typeface="Courier New"/>
                <a:cs typeface="Courier New"/>
                <a:sym typeface="Courier New"/>
              </a:rPr>
              <a:t> </a:t>
            </a:r>
            <a:r>
              <a:rPr lang="en" u="sng">
                <a:solidFill>
                  <a:schemeClr val="hlink"/>
                </a:solidFill>
                <a:latin typeface="Courier New"/>
                <a:ea typeface="Courier New"/>
                <a:cs typeface="Courier New"/>
                <a:sym typeface="Courier New"/>
                <a:hlinkClick r:id="rId2"/>
              </a:rPr>
              <a:t>Can we turn sewage 'sludge' into something valuable?</a:t>
            </a:r>
            <a:endParaRPr>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Figure Caption:</a:t>
            </a:r>
            <a:r>
              <a:rPr lang="en">
                <a:latin typeface="Courier New"/>
                <a:ea typeface="Courier New"/>
                <a:cs typeface="Courier New"/>
                <a:sym typeface="Courier New"/>
              </a:rPr>
              <a:t> An image of sewage sludge which may resemble the sludge produced by AguaClara plants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Summary: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Residual waste from AguaClara plants consists of backwash water used to clean filters, sludge removed from the sedimentation basin, and wasted water during treatment failures. These materials by themselves do not present a threat to the environment, since they are primarily composed of clay, dirt, organic matter, and some coagulant. This waste is currently combined in a pipe, carried away from the plant, and released directly into the environment. With past AguaClara plants serving relatively small populations, this method of handling residuals has not provided an issue financially or environmentally. However, problems are arising as AguaClara plants continue to increase in size.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ca3e3723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ca3e3723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Presenter:</a:t>
            </a:r>
            <a:r>
              <a:rPr lang="en" sz="1050">
                <a:solidFill>
                  <a:schemeClr val="dk1"/>
                </a:solidFill>
                <a:highlight>
                  <a:srgbClr val="FFFFFE"/>
                </a:highlight>
                <a:latin typeface="Courier New"/>
                <a:ea typeface="Courier New"/>
                <a:cs typeface="Courier New"/>
                <a:sym typeface="Courier New"/>
              </a:rPr>
              <a:t> Emily</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Figure Caption:</a:t>
            </a:r>
            <a:r>
              <a:rPr lang="en" sz="1050">
                <a:solidFill>
                  <a:schemeClr val="dk1"/>
                </a:solidFill>
                <a:highlight>
                  <a:srgbClr val="FFFFFE"/>
                </a:highlight>
                <a:latin typeface="Courier New"/>
                <a:ea typeface="Courier New"/>
                <a:cs typeface="Courier New"/>
                <a:sym typeface="Courier New"/>
              </a:rPr>
              <a:t> The entrance to the 120 L/s water treatment plant in Gracias, Honduras, the largest AguaClara plant to date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Figure Source: </a:t>
            </a:r>
            <a:r>
              <a:rPr lang="en" u="sng">
                <a:solidFill>
                  <a:schemeClr val="hlink"/>
                </a:solidFill>
                <a:hlinkClick r:id="rId2"/>
              </a:rPr>
              <a:t>https://www.facebook.com/CUAguaClara/</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Summary</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The largest AguaClara plant to date was inaugurated on November 8, 2019 in the town of Gracias, Honduras. It serves a population of 20,000 people at a flow rate of 120 L/s. The town paid 1.7 million Lempiras (about 70,000 usd) just to build a residuals pipeline which is about 7% of the total plant cost. This cost could be reduced by designing on onsite residuals management system. Additionally, incorporating a recycle stream would reduce the amount of water wasted unnecessarily by AguaClara plants.</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ca3e3723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ca3e3723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Figure Source: </a:t>
            </a:r>
            <a:r>
              <a:rPr lang="en" u="sng">
                <a:solidFill>
                  <a:schemeClr val="hlink"/>
                </a:solidFill>
                <a:hlinkClick r:id="rId2"/>
              </a:rPr>
              <a:t>https://docs.google.com/presentation/d/1beXxfFk0Zb6vNhiRZd7WTKsvpil8FLFxB8vfp_9dHnY/edit#slide=id.g346a079b2f_0_0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There are two main ways to manage residual waste: 1) a miniature plant and 2) lagoons. A miniature plant could be used so that the backwash water and sludge would run through it. An additional electrical pump would need to be installed to recycle the water back up to the top of the original water treatment plant. This method would easily meet any and all of the EPA regulations and provide even cleaner water to rerun through the plant. However, building a miniature plant is more costly, presents fabrication challenges, requires regular monitoring, and would still produce residual wastes of its own. Furthermore, it does not solve the problem of getting rid of sludge and is more of a redundant process where the water just gets treated over again. There is an even cheaper alternative which is building a set of sludge lagoons and a set of backwash lagoons. A new AguaClara plant would be designed to keep backwash water and sludge separate so that they could enter their respective lagoon without mixing. This separation is ideal due to the large differences in turbidity and volume of the two wastes. Existing AguaClara plants could separate backwash water and sludge by laying a row of bricks in the residuals channel. A minimum of two sludge lagoons are needed so that one can fill up while the other is dried and emptied. Two backwash lagoons are also needed to handle variable flow. This method is much more cost-effective compared to building another miniature tank. A calculated volume of soil will be excavated and a synthetic/clay liner will be placed on top to prevent leakage into soil. </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ca3e3723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ca3e3723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The proposed solution for managing settled sludge waste was a lagoon drying system. This system was appealing, because of its low cost and maintenance, lack of mechanical requirements, and ability to handle intermittent and variable flow. This last point was especially important since the frequency at which a floc hopper is emptied highly depends on plant location and weather events. </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ca3e3723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ca3e3723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E"/>
                </a:highlight>
                <a:latin typeface="Courier New"/>
                <a:ea typeface="Courier New"/>
                <a:cs typeface="Courier New"/>
                <a:sym typeface="Courier New"/>
              </a:rPr>
              <a:t>Presenter:</a:t>
            </a:r>
            <a:r>
              <a:rPr lang="en" sz="1050">
                <a:solidFill>
                  <a:schemeClr val="dk1"/>
                </a:solidFill>
                <a:highlight>
                  <a:srgbClr val="FFFFFE"/>
                </a:highlight>
                <a:latin typeface="Courier New"/>
                <a:ea typeface="Courier New"/>
                <a:cs typeface="Courier New"/>
                <a:sym typeface="Courier New"/>
              </a:rPr>
              <a:t> Emily</a:t>
            </a:r>
            <a:endParaRPr>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Figure Source:</a:t>
            </a:r>
            <a:r>
              <a:rPr lang="en">
                <a:latin typeface="Courier New"/>
                <a:ea typeface="Courier New"/>
                <a:cs typeface="Courier New"/>
                <a:sym typeface="Courier New"/>
              </a:rPr>
              <a:t> </a:t>
            </a:r>
            <a:r>
              <a:rPr lang="en" u="sng">
                <a:solidFill>
                  <a:schemeClr val="hlink"/>
                </a:solidFill>
                <a:latin typeface="Courier New"/>
                <a:ea typeface="Courier New"/>
                <a:cs typeface="Courier New"/>
                <a:sym typeface="Courier New"/>
                <a:hlinkClick r:id="rId2"/>
              </a:rPr>
              <a:t>Evaporation in Average Year - Maps - Evaporation - Evaporation</a:t>
            </a:r>
            <a:endParaRPr>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Figure Caption:</a:t>
            </a:r>
            <a:r>
              <a:rPr lang="en">
                <a:latin typeface="Courier New"/>
                <a:ea typeface="Courier New"/>
                <a:cs typeface="Courier New"/>
                <a:sym typeface="Courier New"/>
              </a:rPr>
              <a:t> A world map of monthly evaporation rates, which was a  key parameter in determining lagoon size</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Summary: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ourier New"/>
                <a:ea typeface="Courier New"/>
                <a:cs typeface="Courier New"/>
                <a:sym typeface="Courier New"/>
              </a:rPr>
              <a:t>The feasibility of a lagoon as a sludge management plan depends on the plan-view area necessary to dry sludge as fast as it is produced, and the cost to implement and maintain the system. Three models were developed to calculate the minimum area needed for the sludge bed. Although all methods approached the problem from a slightly different direction,there were some common parameters that appeared in all analyses: the flow rate of the plant, the average coagulant dose, the raw water turbidity, and the </a:t>
            </a:r>
            <a:r>
              <a:rPr lang="en">
                <a:latin typeface="Courier New"/>
                <a:ea typeface="Courier New"/>
                <a:cs typeface="Courier New"/>
                <a:sym typeface="Courier New"/>
              </a:rPr>
              <a:t>net evaporation rate.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The local climate is a particularly important parameter, since the lagoon can enter a failure mode if precipitation rates are greater than evaporation rates.</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*note</a:t>
            </a:r>
            <a:r>
              <a:rPr lang="en">
                <a:solidFill>
                  <a:schemeClr val="dk1"/>
                </a:solidFill>
                <a:latin typeface="Courier New"/>
                <a:ea typeface="Courier New"/>
                <a:cs typeface="Courier New"/>
                <a:sym typeface="Courier New"/>
              </a:rPr>
              <a:t> that the models are numbered in a different order in the report</a:t>
            </a:r>
            <a:endParaRPr>
              <a:latin typeface="Courier New"/>
              <a:ea typeface="Courier New"/>
              <a:cs typeface="Courier New"/>
              <a:sym typeface="Courier New"/>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ca3e3723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ca3e3723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050">
                <a:solidFill>
                  <a:schemeClr val="dk1"/>
                </a:solidFill>
                <a:highlight>
                  <a:srgbClr val="FFFFFE"/>
                </a:highlight>
                <a:latin typeface="Courier New"/>
                <a:ea typeface="Courier New"/>
                <a:cs typeface="Courier New"/>
                <a:sym typeface="Courier New"/>
              </a:rPr>
              <a:t>Presenter:</a:t>
            </a:r>
            <a:r>
              <a:rPr lang="en" sz="1050">
                <a:solidFill>
                  <a:schemeClr val="dk1"/>
                </a:solidFill>
                <a:highlight>
                  <a:srgbClr val="FFFFFE"/>
                </a:highlight>
                <a:latin typeface="Courier New"/>
                <a:ea typeface="Courier New"/>
                <a:cs typeface="Courier New"/>
                <a:sym typeface="Courier New"/>
              </a:rPr>
              <a:t> Emily</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a:solidFill>
                  <a:schemeClr val="dk1"/>
                </a:solidFill>
                <a:latin typeface="Courier New"/>
                <a:ea typeface="Courier New"/>
                <a:cs typeface="Courier New"/>
                <a:sym typeface="Courier New"/>
              </a:rPr>
              <a:t>Figure Source:</a:t>
            </a:r>
            <a:r>
              <a:rPr lang="en">
                <a:solidFill>
                  <a:schemeClr val="dk1"/>
                </a:solidFill>
                <a:latin typeface="Courier New"/>
                <a:ea typeface="Courier New"/>
                <a:cs typeface="Courier New"/>
                <a:sym typeface="Courier New"/>
              </a:rPr>
              <a:t> </a:t>
            </a:r>
            <a:r>
              <a:rPr lang="en" u="sng">
                <a:solidFill>
                  <a:schemeClr val="hlink"/>
                </a:solidFill>
                <a:latin typeface="Courier New"/>
                <a:ea typeface="Courier New"/>
                <a:cs typeface="Courier New"/>
                <a:sym typeface="Courier New"/>
                <a:hlinkClick r:id="rId2"/>
              </a:rPr>
              <a:t>https://www.amazon.com/Integrated-Design-Operation-Treatment-Facilities/dp/0471350931</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a:solidFill>
                  <a:schemeClr val="dk1"/>
                </a:solidFill>
                <a:latin typeface="Courier New"/>
                <a:ea typeface="Courier New"/>
                <a:cs typeface="Courier New"/>
                <a:sym typeface="Courier New"/>
              </a:rPr>
              <a:t>Figure Caption:</a:t>
            </a:r>
            <a:r>
              <a:rPr lang="en">
                <a:solidFill>
                  <a:schemeClr val="dk1"/>
                </a:solidFill>
                <a:latin typeface="Courier New"/>
                <a:ea typeface="Courier New"/>
                <a:cs typeface="Courier New"/>
                <a:sym typeface="Courier New"/>
              </a:rPr>
              <a:t> The textbook upon which equations for Model No. 1 were based</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Summary: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This model was based on calculations performed in Kawamura’s </a:t>
            </a:r>
            <a:r>
              <a:rPr i="1" lang="en" sz="1050">
                <a:solidFill>
                  <a:schemeClr val="dk1"/>
                </a:solidFill>
                <a:highlight>
                  <a:srgbClr val="FFFFFE"/>
                </a:highlight>
                <a:latin typeface="Courier New"/>
                <a:ea typeface="Courier New"/>
                <a:cs typeface="Courier New"/>
                <a:sym typeface="Courier New"/>
              </a:rPr>
              <a:t>Integrated Design and Operation of Water Treatment Facilities</a:t>
            </a:r>
            <a:r>
              <a:rPr lang="en" sz="1050">
                <a:solidFill>
                  <a:schemeClr val="dk1"/>
                </a:solidFill>
                <a:highlight>
                  <a:srgbClr val="FFFFFE"/>
                </a:highlight>
                <a:latin typeface="Courier New"/>
                <a:ea typeface="Courier New"/>
                <a:cs typeface="Courier New"/>
                <a:sym typeface="Courier New"/>
              </a:rPr>
              <a:t> textbook.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Advantages:</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Produces a somewhat reasonable lagoon area</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Disadvantages</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An empirical equation</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Contains no mechanics to adjust for the specific climate of any location</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No basis provided for the area conversion  factors, meaning that the equation cannot be manipulated as easily to minimize lagoon area</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ca3e3723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ca3e3723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rgbClr val="FFFFFE"/>
                </a:highlight>
                <a:latin typeface="Courier New"/>
                <a:ea typeface="Courier New"/>
                <a:cs typeface="Courier New"/>
                <a:sym typeface="Courier New"/>
              </a:rPr>
              <a:t>Presenter:</a:t>
            </a:r>
            <a:r>
              <a:rPr lang="en" sz="1050">
                <a:solidFill>
                  <a:schemeClr val="dk1"/>
                </a:solidFill>
                <a:highlight>
                  <a:srgbClr val="FFFFFE"/>
                </a:highlight>
                <a:latin typeface="Courier New"/>
                <a:ea typeface="Courier New"/>
                <a:cs typeface="Courier New"/>
                <a:sym typeface="Courier New"/>
              </a:rPr>
              <a:t> Emily</a:t>
            </a:r>
            <a:endParaRPr/>
          </a:p>
          <a:p>
            <a:pPr indent="0" lvl="0" marL="0" rtl="0" algn="l">
              <a:spcBef>
                <a:spcPts val="0"/>
              </a:spcBef>
              <a:spcAft>
                <a:spcPts val="0"/>
              </a:spcAft>
              <a:buNone/>
            </a:pPr>
            <a:r>
              <a:rPr b="1" lang="en">
                <a:latin typeface="Courier New"/>
                <a:ea typeface="Courier New"/>
                <a:cs typeface="Courier New"/>
                <a:sym typeface="Courier New"/>
              </a:rPr>
              <a:t>Figure Source:</a:t>
            </a:r>
            <a:r>
              <a:rPr lang="en">
                <a:latin typeface="Courier New"/>
                <a:ea typeface="Courier New"/>
                <a:cs typeface="Courier New"/>
                <a:sym typeface="Courier New"/>
              </a:rPr>
              <a:t> </a:t>
            </a:r>
            <a:r>
              <a:rPr lang="en" u="sng">
                <a:solidFill>
                  <a:schemeClr val="hlink"/>
                </a:solidFill>
                <a:latin typeface="Courier New"/>
                <a:ea typeface="Courier New"/>
                <a:cs typeface="Courier New"/>
                <a:sym typeface="Courier New"/>
                <a:hlinkClick r:id="rId2"/>
              </a:rPr>
              <a:t>Figure 5.1. Simplified examples of materials with high and low…</a:t>
            </a:r>
            <a:endParaRPr>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Figure Caption:</a:t>
            </a:r>
            <a:r>
              <a:rPr lang="en">
                <a:latin typeface="Courier New"/>
                <a:ea typeface="Courier New"/>
                <a:cs typeface="Courier New"/>
                <a:sym typeface="Courier New"/>
              </a:rPr>
              <a:t> The porosity of this material is the volume of voids divided by its total volume</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Summary: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Courier New"/>
                <a:ea typeface="Courier New"/>
                <a:cs typeface="Courier New"/>
                <a:sym typeface="Courier New"/>
              </a:rPr>
              <a:t>Primary Assumption:</a:t>
            </a:r>
            <a:r>
              <a:rPr lang="en">
                <a:latin typeface="Courier New"/>
                <a:ea typeface="Courier New"/>
                <a:cs typeface="Courier New"/>
                <a:sym typeface="Courier New"/>
              </a:rPr>
              <a:t> Water must enter the lagoon at the same rate that it evaporates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ourier New"/>
                <a:ea typeface="Courier New"/>
                <a:cs typeface="Courier New"/>
                <a:sym typeface="Courier New"/>
              </a:rPr>
              <a:t>This derivation was based on the idea that the sludge entering the lagoon has some porosity. The difference in porosity between ‘wet’ sludge and ‘dry’ sludge could be used to calculate the total amount of water that needs to be evaporated by the lagoon, in a specific amount of time.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Adva</a:t>
            </a:r>
            <a:r>
              <a:rPr lang="en">
                <a:solidFill>
                  <a:schemeClr val="dk1"/>
                </a:solidFill>
                <a:latin typeface="Courier New"/>
                <a:ea typeface="Courier New"/>
                <a:cs typeface="Courier New"/>
                <a:sym typeface="Courier New"/>
              </a:rPr>
              <a:t>ntages:</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Incorporates the local climate</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Derived  from first principles, not empirical equations</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Disadvantages</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Does  not produce a reasonable lagoon area</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We do not actually know the fraction of water wasted to the floc hopper, and this number would vary greatly between plants</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ca3e3723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ca3e3723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Summary: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latin typeface="Courier New"/>
                <a:ea typeface="Courier New"/>
                <a:cs typeface="Courier New"/>
                <a:sym typeface="Courier New"/>
              </a:rPr>
              <a:t>Primary Assumption:</a:t>
            </a:r>
            <a:r>
              <a:rPr lang="en">
                <a:solidFill>
                  <a:schemeClr val="dk1"/>
                </a:solidFill>
                <a:latin typeface="Courier New"/>
                <a:ea typeface="Courier New"/>
                <a:cs typeface="Courier New"/>
                <a:sym typeface="Courier New"/>
              </a:rPr>
              <a:t> Water must enter the lagoon at the same rate that it evaporates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This calculation relied on the ability to convert the mass rate of solids produced to a flow rate of water entering the sludge lagoon. This volumetric flow rate was set equal to the net evaporation rate.</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Advantages:</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Incorporates the local climate</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Derived  from first principles, not empirical equations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Disadvantages</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Does  not produce a reasonable lagoon area</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a:solidFill>
                  <a:schemeClr val="dk1"/>
                </a:solidFill>
                <a:latin typeface="Courier New"/>
                <a:ea typeface="Courier New"/>
                <a:cs typeface="Courier New"/>
                <a:sym typeface="Courier New"/>
              </a:rPr>
              <a:t>The average concentration of sludge in floc hopper water is an unknown parameter, and may be estimated in Honduras January 2020</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815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C4CEB"/>
                </a:solidFill>
              </a:rPr>
              <a:t>Residuals Management for AguaClara Plants</a:t>
            </a:r>
            <a:endParaRPr>
              <a:solidFill>
                <a:srgbClr val="4C4CEB"/>
              </a:solidFill>
            </a:endParaRPr>
          </a:p>
        </p:txBody>
      </p:sp>
      <p:sp>
        <p:nvSpPr>
          <p:cNvPr id="55" name="Google Shape;55;p13"/>
          <p:cNvSpPr txBox="1"/>
          <p:nvPr>
            <p:ph idx="1" type="subTitle"/>
          </p:nvPr>
        </p:nvSpPr>
        <p:spPr>
          <a:xfrm>
            <a:off x="311700" y="2834125"/>
            <a:ext cx="8520600" cy="11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MESh</a:t>
            </a:r>
            <a:endParaRPr/>
          </a:p>
          <a:p>
            <a:pPr indent="0" lvl="0" marL="0" rtl="0" algn="ctr">
              <a:spcBef>
                <a:spcPts val="0"/>
              </a:spcBef>
              <a:spcAft>
                <a:spcPts val="0"/>
              </a:spcAft>
              <a:buNone/>
            </a:pPr>
            <a:r>
              <a:rPr lang="en" sz="2000"/>
              <a:t>Matt Snyder, Emily Wood, Shania Fang</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260500" y="182900"/>
            <a:ext cx="8520600" cy="145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C4CEB"/>
                </a:solidFill>
              </a:rPr>
              <a:t>Only the first model produced a reasonable sludge lagoon area </a:t>
            </a:r>
            <a:endParaRPr>
              <a:solidFill>
                <a:srgbClr val="4C4CEB"/>
              </a:solidFill>
            </a:endParaRPr>
          </a:p>
        </p:txBody>
      </p:sp>
      <p:graphicFrame>
        <p:nvGraphicFramePr>
          <p:cNvPr id="145" name="Google Shape;145;p22"/>
          <p:cNvGraphicFramePr/>
          <p:nvPr/>
        </p:nvGraphicFramePr>
        <p:xfrm>
          <a:off x="1052050" y="2016375"/>
          <a:ext cx="3000000" cy="3000000"/>
        </p:xfrm>
        <a:graphic>
          <a:graphicData uri="http://schemas.openxmlformats.org/drawingml/2006/table">
            <a:tbl>
              <a:tblPr>
                <a:noFill/>
                <a:tableStyleId>{41C17BBF-AA83-43CA-B87C-B166A27DB268}</a:tableStyleId>
              </a:tblPr>
              <a:tblGrid>
                <a:gridCol w="1340875"/>
                <a:gridCol w="1876250"/>
              </a:tblGrid>
              <a:tr h="835850">
                <a:tc>
                  <a:txBody>
                    <a:bodyPr/>
                    <a:lstStyle/>
                    <a:p>
                      <a:pPr indent="0" lvl="0" marL="0" rtl="0" algn="ctr">
                        <a:spcBef>
                          <a:spcPts val="0"/>
                        </a:spcBef>
                        <a:spcAft>
                          <a:spcPts val="0"/>
                        </a:spcAft>
                        <a:buNone/>
                      </a:pPr>
                      <a:r>
                        <a:rPr b="1" lang="en"/>
                        <a:t>Model Number</a:t>
                      </a:r>
                      <a:endParaRPr b="1"/>
                    </a:p>
                  </a:txBody>
                  <a:tcPr marT="91425" marB="91425" marR="91425" marL="91425"/>
                </a:tc>
                <a:tc>
                  <a:txBody>
                    <a:bodyPr/>
                    <a:lstStyle/>
                    <a:p>
                      <a:pPr indent="0" lvl="0" marL="0" rtl="0" algn="ctr">
                        <a:spcBef>
                          <a:spcPts val="0"/>
                        </a:spcBef>
                        <a:spcAft>
                          <a:spcPts val="0"/>
                        </a:spcAft>
                        <a:buNone/>
                      </a:pPr>
                      <a:r>
                        <a:rPr b="1" lang="en"/>
                        <a:t>Required Lagoon Area</a:t>
                      </a:r>
                      <a:endParaRPr b="1"/>
                    </a:p>
                  </a:txBody>
                  <a:tcPr marT="91425" marB="91425" marR="91425" marL="91425"/>
                </a:tc>
              </a:tr>
              <a:tr h="5581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lnSpc>
                          <a:spcPct val="135714"/>
                        </a:lnSpc>
                        <a:spcBef>
                          <a:spcPts val="0"/>
                        </a:spcBef>
                        <a:spcAft>
                          <a:spcPts val="0"/>
                        </a:spcAft>
                        <a:buClr>
                          <a:schemeClr val="dk1"/>
                        </a:buClr>
                        <a:buSzPts val="1100"/>
                        <a:buFont typeface="Arial"/>
                        <a:buNone/>
                      </a:pPr>
                      <a:r>
                        <a:rPr lang="en">
                          <a:solidFill>
                            <a:schemeClr val="dk1"/>
                          </a:solidFill>
                          <a:highlight>
                            <a:srgbClr val="FFFFFE"/>
                          </a:highlight>
                          <a:latin typeface="Courier New"/>
                          <a:ea typeface="Courier New"/>
                          <a:cs typeface="Courier New"/>
                          <a:sym typeface="Courier New"/>
                        </a:rPr>
                        <a:t>271 - 541 m</a:t>
                      </a:r>
                      <a:r>
                        <a:rPr baseline="30000" lang="en">
                          <a:solidFill>
                            <a:schemeClr val="dk1"/>
                          </a:solidFill>
                          <a:highlight>
                            <a:srgbClr val="FFFFFE"/>
                          </a:highlight>
                          <a:latin typeface="Courier New"/>
                          <a:ea typeface="Courier New"/>
                          <a:cs typeface="Courier New"/>
                          <a:sym typeface="Courier New"/>
                        </a:rPr>
                        <a:t>2</a:t>
                      </a:r>
                      <a:endParaRPr baseline="30000"/>
                    </a:p>
                  </a:txBody>
                  <a:tcPr marT="91425" marB="91425" marR="91425" marL="91425"/>
                </a:tc>
              </a:tr>
              <a:tr h="5581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lnSpc>
                          <a:spcPct val="135714"/>
                        </a:lnSpc>
                        <a:spcBef>
                          <a:spcPts val="0"/>
                        </a:spcBef>
                        <a:spcAft>
                          <a:spcPts val="0"/>
                        </a:spcAft>
                        <a:buClr>
                          <a:schemeClr val="dk1"/>
                        </a:buClr>
                        <a:buSzPts val="1100"/>
                        <a:buFont typeface="Arial"/>
                        <a:buNone/>
                      </a:pPr>
                      <a:r>
                        <a:rPr lang="en">
                          <a:solidFill>
                            <a:schemeClr val="dk1"/>
                          </a:solidFill>
                          <a:highlight>
                            <a:srgbClr val="FFFFFE"/>
                          </a:highlight>
                          <a:latin typeface="Courier New"/>
                          <a:ea typeface="Courier New"/>
                          <a:cs typeface="Courier New"/>
                          <a:sym typeface="Courier New"/>
                        </a:rPr>
                        <a:t>43,630 m</a:t>
                      </a:r>
                      <a:r>
                        <a:rPr baseline="30000" lang="en">
                          <a:solidFill>
                            <a:schemeClr val="dk1"/>
                          </a:solidFill>
                          <a:highlight>
                            <a:srgbClr val="FFFFFE"/>
                          </a:highlight>
                          <a:latin typeface="Courier New"/>
                          <a:ea typeface="Courier New"/>
                          <a:cs typeface="Courier New"/>
                          <a:sym typeface="Courier New"/>
                        </a:rPr>
                        <a:t>2</a:t>
                      </a:r>
                      <a:endParaRPr baseline="30000"/>
                    </a:p>
                  </a:txBody>
                  <a:tcPr marT="91425" marB="91425" marR="91425" marL="91425"/>
                </a:tc>
              </a:tr>
              <a:tr h="5581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lnSpc>
                          <a:spcPct val="135714"/>
                        </a:lnSpc>
                        <a:spcBef>
                          <a:spcPts val="0"/>
                        </a:spcBef>
                        <a:spcAft>
                          <a:spcPts val="0"/>
                        </a:spcAft>
                        <a:buClr>
                          <a:schemeClr val="dk1"/>
                        </a:buClr>
                        <a:buSzPts val="1100"/>
                        <a:buFont typeface="Arial"/>
                        <a:buNone/>
                      </a:pPr>
                      <a:r>
                        <a:rPr lang="en">
                          <a:solidFill>
                            <a:schemeClr val="dk1"/>
                          </a:solidFill>
                          <a:highlight>
                            <a:srgbClr val="FFFFFE"/>
                          </a:highlight>
                          <a:latin typeface="Courier New"/>
                          <a:ea typeface="Courier New"/>
                          <a:cs typeface="Courier New"/>
                          <a:sym typeface="Courier New"/>
                        </a:rPr>
                        <a:t>16,780 m</a:t>
                      </a:r>
                      <a:r>
                        <a:rPr baseline="30000" lang="en">
                          <a:solidFill>
                            <a:schemeClr val="dk1"/>
                          </a:solidFill>
                          <a:highlight>
                            <a:srgbClr val="FFFFFE"/>
                          </a:highlight>
                          <a:latin typeface="Courier New"/>
                          <a:ea typeface="Courier New"/>
                          <a:cs typeface="Courier New"/>
                          <a:sym typeface="Courier New"/>
                        </a:rPr>
                        <a:t>2</a:t>
                      </a:r>
                      <a:endParaRPr baseline="30000"/>
                    </a:p>
                  </a:txBody>
                  <a:tcPr marT="91425" marB="91425" marR="91425" marL="91425"/>
                </a:tc>
              </a:tr>
            </a:tbl>
          </a:graphicData>
        </a:graphic>
      </p:graphicFrame>
      <p:sp>
        <p:nvSpPr>
          <p:cNvPr id="146" name="Google Shape;146;p22"/>
          <p:cNvSpPr txBox="1"/>
          <p:nvPr/>
        </p:nvSpPr>
        <p:spPr>
          <a:xfrm>
            <a:off x="4546000" y="1714475"/>
            <a:ext cx="42351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Reference: 1  football field  ≈ 5300 m</a:t>
            </a:r>
            <a:r>
              <a:rPr b="1" baseline="30000" lang="en" sz="1800">
                <a:solidFill>
                  <a:srgbClr val="FF0000"/>
                </a:solidFill>
              </a:rPr>
              <a:t>2</a:t>
            </a:r>
            <a:endParaRPr b="1" baseline="30000" sz="1800">
              <a:solidFill>
                <a:srgbClr val="FF0000"/>
              </a:solidFill>
            </a:endParaRPr>
          </a:p>
        </p:txBody>
      </p:sp>
      <p:pic>
        <p:nvPicPr>
          <p:cNvPr id="147" name="Google Shape;147;p22"/>
          <p:cNvPicPr preferRelativeResize="0"/>
          <p:nvPr/>
        </p:nvPicPr>
        <p:blipFill>
          <a:blip r:embed="rId3">
            <a:alphaModFix/>
          </a:blip>
          <a:stretch>
            <a:fillRect/>
          </a:stretch>
        </p:blipFill>
        <p:spPr>
          <a:xfrm>
            <a:off x="4897200" y="2278450"/>
            <a:ext cx="3532689" cy="2248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2591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C4CEB"/>
                </a:solidFill>
              </a:rPr>
              <a:t>Backwash Lagoon will hold water to be pumped back to the inlet</a:t>
            </a:r>
            <a:endParaRPr>
              <a:solidFill>
                <a:srgbClr val="4C4CEB"/>
              </a:solidFill>
            </a:endParaRPr>
          </a:p>
        </p:txBody>
      </p:sp>
      <p:sp>
        <p:nvSpPr>
          <p:cNvPr id="153" name="Google Shape;153;p23"/>
          <p:cNvSpPr txBox="1"/>
          <p:nvPr/>
        </p:nvSpPr>
        <p:spPr>
          <a:xfrm>
            <a:off x="670425" y="1333850"/>
            <a:ext cx="3632400" cy="200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Serves as a storage tank for the backwashing water</a:t>
            </a:r>
            <a:endParaRPr/>
          </a:p>
          <a:p>
            <a:pPr indent="-317500" lvl="0" marL="457200" rtl="0" algn="l">
              <a:spcBef>
                <a:spcPts val="0"/>
              </a:spcBef>
              <a:spcAft>
                <a:spcPts val="0"/>
              </a:spcAft>
              <a:buSzPts val="1400"/>
              <a:buChar char="●"/>
            </a:pPr>
            <a:r>
              <a:rPr lang="en"/>
              <a:t>Allows us to hold water if many backwashing cycles required</a:t>
            </a:r>
            <a:endParaRPr/>
          </a:p>
          <a:p>
            <a:pPr indent="-317500" lvl="0" marL="457200" rtl="0" algn="l">
              <a:spcBef>
                <a:spcPts val="0"/>
              </a:spcBef>
              <a:spcAft>
                <a:spcPts val="0"/>
              </a:spcAft>
              <a:buSzPts val="1400"/>
              <a:buChar char="●"/>
            </a:pPr>
            <a:r>
              <a:rPr lang="en"/>
              <a:t>Drains installed so that overflow won’t happen</a:t>
            </a:r>
            <a:endParaRPr/>
          </a:p>
          <a:p>
            <a:pPr indent="-317500" lvl="0" marL="457200" rtl="0" algn="l">
              <a:spcBef>
                <a:spcPts val="0"/>
              </a:spcBef>
              <a:spcAft>
                <a:spcPts val="0"/>
              </a:spcAft>
              <a:buSzPts val="1400"/>
              <a:buChar char="●"/>
            </a:pPr>
            <a:r>
              <a:rPr lang="en"/>
              <a:t>Pump the water back up to the top of plant at 1-3% of the total flow of plant</a:t>
            </a:r>
            <a:endParaRPr/>
          </a:p>
        </p:txBody>
      </p:sp>
      <p:pic>
        <p:nvPicPr>
          <p:cNvPr id="154" name="Google Shape;154;p23"/>
          <p:cNvPicPr preferRelativeResize="0"/>
          <p:nvPr/>
        </p:nvPicPr>
        <p:blipFill>
          <a:blip r:embed="rId3">
            <a:alphaModFix/>
          </a:blip>
          <a:stretch>
            <a:fillRect/>
          </a:stretch>
        </p:blipFill>
        <p:spPr>
          <a:xfrm>
            <a:off x="5143375" y="1393225"/>
            <a:ext cx="3245525" cy="3245525"/>
          </a:xfrm>
          <a:prstGeom prst="rect">
            <a:avLst/>
          </a:prstGeom>
          <a:noFill/>
          <a:ln cap="flat" cmpd="sng" w="38100">
            <a:solidFill>
              <a:schemeClr val="dk2"/>
            </a:solidFill>
            <a:prstDash val="solid"/>
            <a:round/>
            <a:headEnd len="sm" w="sm" type="none"/>
            <a:tailEnd len="sm" w="sm" type="none"/>
          </a:ln>
        </p:spPr>
      </p:pic>
      <p:sp>
        <p:nvSpPr>
          <p:cNvPr id="155" name="Google Shape;155;p23"/>
          <p:cNvSpPr txBox="1"/>
          <p:nvPr/>
        </p:nvSpPr>
        <p:spPr>
          <a:xfrm>
            <a:off x="1941325" y="3674900"/>
            <a:ext cx="1731300" cy="7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Cornell water filtration plant lagoon</a:t>
            </a:r>
            <a:endParaRPr>
              <a:solidFill>
                <a:srgbClr val="FF0000"/>
              </a:solidFill>
            </a:endParaRPr>
          </a:p>
        </p:txBody>
      </p:sp>
      <p:cxnSp>
        <p:nvCxnSpPr>
          <p:cNvPr id="156" name="Google Shape;156;p23"/>
          <p:cNvCxnSpPr>
            <a:stCxn id="155" idx="3"/>
          </p:cNvCxnSpPr>
          <p:nvPr/>
        </p:nvCxnSpPr>
        <p:spPr>
          <a:xfrm flipH="1" rot="10800000">
            <a:off x="3672625" y="3842600"/>
            <a:ext cx="1180800" cy="229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191600" y="14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Volume of a backwash lagoon depends on filter size and backwashing time/velocity</a:t>
            </a:r>
            <a:endParaRPr>
              <a:solidFill>
                <a:srgbClr val="4C4CEB"/>
              </a:solidFill>
            </a:endParaRPr>
          </a:p>
        </p:txBody>
      </p:sp>
      <p:sp>
        <p:nvSpPr>
          <p:cNvPr id="162" name="Google Shape;162;p24"/>
          <p:cNvSpPr txBox="1"/>
          <p:nvPr>
            <p:ph idx="1" type="body"/>
          </p:nvPr>
        </p:nvSpPr>
        <p:spPr>
          <a:xfrm>
            <a:off x="311700" y="1152475"/>
            <a:ext cx="7473600" cy="159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Want to settle any </a:t>
            </a:r>
            <a:r>
              <a:rPr lang="en"/>
              <a:t>particles</a:t>
            </a:r>
            <a:r>
              <a:rPr lang="en"/>
              <a:t> we can </a:t>
            </a:r>
            <a:endParaRPr/>
          </a:p>
          <a:p>
            <a:pPr indent="-317500" lvl="0" marL="457200" rtl="0" algn="l">
              <a:spcBef>
                <a:spcPts val="0"/>
              </a:spcBef>
              <a:spcAft>
                <a:spcPts val="0"/>
              </a:spcAft>
              <a:buSzPts val="1400"/>
              <a:buChar char="●"/>
            </a:pPr>
            <a:r>
              <a:rPr lang="en"/>
              <a:t>Pump the water back up</a:t>
            </a:r>
            <a:endParaRPr/>
          </a:p>
          <a:p>
            <a:pPr indent="-304800" lvl="1" marL="914400" rtl="0" algn="l">
              <a:spcBef>
                <a:spcPts val="0"/>
              </a:spcBef>
              <a:spcAft>
                <a:spcPts val="0"/>
              </a:spcAft>
              <a:buSzPts val="1200"/>
              <a:buChar char="○"/>
            </a:pPr>
            <a:r>
              <a:rPr lang="en"/>
              <a:t>Slowly to not interrupt turbidity significantly</a:t>
            </a:r>
            <a:endParaRPr/>
          </a:p>
          <a:p>
            <a:pPr indent="-317500" lvl="0" marL="457200" rtl="0" algn="l">
              <a:spcBef>
                <a:spcPts val="0"/>
              </a:spcBef>
              <a:spcAft>
                <a:spcPts val="0"/>
              </a:spcAft>
              <a:buSzPts val="1400"/>
              <a:buChar char="●"/>
            </a:pPr>
            <a:r>
              <a:rPr lang="en"/>
              <a:t>Volume is based on size of filters and velocity of backwash</a:t>
            </a:r>
            <a:endParaRPr/>
          </a:p>
          <a:p>
            <a:pPr indent="-317500" lvl="0" marL="457200" rtl="0" algn="l">
              <a:spcBef>
                <a:spcPts val="0"/>
              </a:spcBef>
              <a:spcAft>
                <a:spcPts val="0"/>
              </a:spcAft>
              <a:buSzPts val="1400"/>
              <a:buChar char="●"/>
            </a:pPr>
            <a:r>
              <a:rPr lang="en"/>
              <a:t>Gracias example:</a:t>
            </a:r>
            <a:endParaRPr/>
          </a:p>
          <a:p>
            <a:pPr indent="-304800" lvl="1" marL="914400" rtl="0" algn="l">
              <a:spcBef>
                <a:spcPts val="0"/>
              </a:spcBef>
              <a:spcAft>
                <a:spcPts val="0"/>
              </a:spcAft>
              <a:buSzPts val="1200"/>
              <a:buChar char="○"/>
            </a:pPr>
            <a:r>
              <a:rPr lang="en"/>
              <a:t>777 m</a:t>
            </a:r>
            <a:r>
              <a:rPr baseline="30000" lang="en"/>
              <a:t>3</a:t>
            </a:r>
            <a:r>
              <a:rPr lang="en"/>
              <a:t> per lagoon</a:t>
            </a:r>
            <a:endParaRPr/>
          </a:p>
        </p:txBody>
      </p:sp>
      <p:pic>
        <p:nvPicPr>
          <p:cNvPr id="163" name="Google Shape;163;p24"/>
          <p:cNvPicPr preferRelativeResize="0"/>
          <p:nvPr/>
        </p:nvPicPr>
        <p:blipFill>
          <a:blip r:embed="rId3">
            <a:alphaModFix/>
          </a:blip>
          <a:stretch>
            <a:fillRect/>
          </a:stretch>
        </p:blipFill>
        <p:spPr>
          <a:xfrm>
            <a:off x="2588825" y="3824300"/>
            <a:ext cx="4055725" cy="475500"/>
          </a:xfrm>
          <a:prstGeom prst="rect">
            <a:avLst/>
          </a:prstGeom>
          <a:noFill/>
          <a:ln>
            <a:noFill/>
          </a:ln>
        </p:spPr>
      </p:pic>
      <p:pic>
        <p:nvPicPr>
          <p:cNvPr id="164" name="Google Shape;164;p24"/>
          <p:cNvPicPr preferRelativeResize="0"/>
          <p:nvPr/>
        </p:nvPicPr>
        <p:blipFill>
          <a:blip r:embed="rId4">
            <a:alphaModFix/>
          </a:blip>
          <a:stretch>
            <a:fillRect/>
          </a:stretch>
        </p:blipFill>
        <p:spPr>
          <a:xfrm>
            <a:off x="2260425" y="4181775"/>
            <a:ext cx="4516200" cy="710600"/>
          </a:xfrm>
          <a:prstGeom prst="rect">
            <a:avLst/>
          </a:prstGeom>
          <a:noFill/>
          <a:ln>
            <a:noFill/>
          </a:ln>
        </p:spPr>
      </p:pic>
      <p:pic>
        <p:nvPicPr>
          <p:cNvPr id="165" name="Google Shape;165;p24"/>
          <p:cNvPicPr preferRelativeResize="0"/>
          <p:nvPr/>
        </p:nvPicPr>
        <p:blipFill>
          <a:blip r:embed="rId5">
            <a:alphaModFix/>
          </a:blip>
          <a:stretch>
            <a:fillRect/>
          </a:stretch>
        </p:blipFill>
        <p:spPr>
          <a:xfrm>
            <a:off x="2358588" y="3334125"/>
            <a:ext cx="4516200" cy="4301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Two Options: Concrete vs Liners</a:t>
            </a:r>
            <a:endParaRPr>
              <a:solidFill>
                <a:srgbClr val="4C4CEB"/>
              </a:solidFill>
            </a:endParaRPr>
          </a:p>
        </p:txBody>
      </p:sp>
      <p:pic>
        <p:nvPicPr>
          <p:cNvPr id="171" name="Google Shape;171;p25"/>
          <p:cNvPicPr preferRelativeResize="0"/>
          <p:nvPr/>
        </p:nvPicPr>
        <p:blipFill>
          <a:blip r:embed="rId3">
            <a:alphaModFix/>
          </a:blip>
          <a:stretch>
            <a:fillRect/>
          </a:stretch>
        </p:blipFill>
        <p:spPr>
          <a:xfrm>
            <a:off x="527375" y="1636850"/>
            <a:ext cx="3666126" cy="3184500"/>
          </a:xfrm>
          <a:prstGeom prst="rect">
            <a:avLst/>
          </a:prstGeom>
          <a:noFill/>
          <a:ln>
            <a:noFill/>
          </a:ln>
        </p:spPr>
      </p:pic>
      <p:pic>
        <p:nvPicPr>
          <p:cNvPr id="172" name="Google Shape;172;p25"/>
          <p:cNvPicPr preferRelativeResize="0"/>
          <p:nvPr/>
        </p:nvPicPr>
        <p:blipFill>
          <a:blip r:embed="rId4">
            <a:alphaModFix/>
          </a:blip>
          <a:stretch>
            <a:fillRect/>
          </a:stretch>
        </p:blipFill>
        <p:spPr>
          <a:xfrm>
            <a:off x="4891313" y="2465200"/>
            <a:ext cx="3882074" cy="1428775"/>
          </a:xfrm>
          <a:prstGeom prst="rect">
            <a:avLst/>
          </a:prstGeom>
          <a:noFill/>
          <a:ln>
            <a:noFill/>
          </a:ln>
        </p:spPr>
      </p:pic>
      <p:sp>
        <p:nvSpPr>
          <p:cNvPr id="173" name="Google Shape;173;p25"/>
          <p:cNvSpPr txBox="1"/>
          <p:nvPr/>
        </p:nvSpPr>
        <p:spPr>
          <a:xfrm>
            <a:off x="1782500" y="1128075"/>
            <a:ext cx="22443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Concrete</a:t>
            </a:r>
            <a:endParaRPr/>
          </a:p>
        </p:txBody>
      </p:sp>
      <p:sp>
        <p:nvSpPr>
          <p:cNvPr id="174" name="Google Shape;174;p25"/>
          <p:cNvSpPr txBox="1"/>
          <p:nvPr/>
        </p:nvSpPr>
        <p:spPr>
          <a:xfrm>
            <a:off x="6529075" y="1883850"/>
            <a:ext cx="22443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6537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Cost Calculations</a:t>
            </a:r>
            <a:endParaRPr>
              <a:solidFill>
                <a:srgbClr val="4C4CEB"/>
              </a:solidFill>
            </a:endParaRPr>
          </a:p>
        </p:txBody>
      </p:sp>
      <p:sp>
        <p:nvSpPr>
          <p:cNvPr id="180" name="Google Shape;180;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26"/>
          <p:cNvPicPr preferRelativeResize="0"/>
          <p:nvPr/>
        </p:nvPicPr>
        <p:blipFill rotWithShape="1">
          <a:blip r:embed="rId3">
            <a:alphaModFix/>
          </a:blip>
          <a:srcRect b="56790" l="27268" r="23099" t="0"/>
          <a:stretch/>
        </p:blipFill>
        <p:spPr>
          <a:xfrm>
            <a:off x="211750" y="1254300"/>
            <a:ext cx="4620648" cy="912625"/>
          </a:xfrm>
          <a:prstGeom prst="rect">
            <a:avLst/>
          </a:prstGeom>
          <a:noFill/>
          <a:ln>
            <a:noFill/>
          </a:ln>
        </p:spPr>
      </p:pic>
      <p:pic>
        <p:nvPicPr>
          <p:cNvPr id="182" name="Google Shape;182;p26"/>
          <p:cNvPicPr preferRelativeResize="0"/>
          <p:nvPr/>
        </p:nvPicPr>
        <p:blipFill rotWithShape="1">
          <a:blip r:embed="rId4">
            <a:alphaModFix/>
          </a:blip>
          <a:srcRect b="0" l="1536" r="0" t="0"/>
          <a:stretch/>
        </p:blipFill>
        <p:spPr>
          <a:xfrm>
            <a:off x="690425" y="2797400"/>
            <a:ext cx="3663299" cy="1324025"/>
          </a:xfrm>
          <a:prstGeom prst="rect">
            <a:avLst/>
          </a:prstGeom>
          <a:noFill/>
          <a:ln>
            <a:noFill/>
          </a:ln>
        </p:spPr>
      </p:pic>
      <p:pic>
        <p:nvPicPr>
          <p:cNvPr id="183" name="Google Shape;183;p26"/>
          <p:cNvPicPr preferRelativeResize="0"/>
          <p:nvPr/>
        </p:nvPicPr>
        <p:blipFill rotWithShape="1">
          <a:blip r:embed="rId5">
            <a:alphaModFix/>
          </a:blip>
          <a:srcRect b="0" l="3063" r="0" t="0"/>
          <a:stretch/>
        </p:blipFill>
        <p:spPr>
          <a:xfrm>
            <a:off x="4735450" y="862550"/>
            <a:ext cx="4330552" cy="3781549"/>
          </a:xfrm>
          <a:prstGeom prst="rect">
            <a:avLst/>
          </a:prstGeom>
          <a:noFill/>
          <a:ln>
            <a:noFill/>
          </a:ln>
        </p:spPr>
      </p:pic>
      <p:pic>
        <p:nvPicPr>
          <p:cNvPr id="184" name="Google Shape;184;p26"/>
          <p:cNvPicPr preferRelativeResize="0"/>
          <p:nvPr/>
        </p:nvPicPr>
        <p:blipFill rotWithShape="1">
          <a:blip r:embed="rId6">
            <a:alphaModFix/>
          </a:blip>
          <a:srcRect b="0" l="0" r="0" t="27246"/>
          <a:stretch/>
        </p:blipFill>
        <p:spPr>
          <a:xfrm>
            <a:off x="153050" y="2166934"/>
            <a:ext cx="5275600" cy="284850"/>
          </a:xfrm>
          <a:prstGeom prst="rect">
            <a:avLst/>
          </a:prstGeom>
          <a:noFill/>
          <a:ln>
            <a:noFill/>
          </a:ln>
        </p:spPr>
      </p:pic>
      <p:pic>
        <p:nvPicPr>
          <p:cNvPr id="185" name="Google Shape;185;p26"/>
          <p:cNvPicPr preferRelativeResize="0"/>
          <p:nvPr/>
        </p:nvPicPr>
        <p:blipFill>
          <a:blip r:embed="rId7">
            <a:alphaModFix/>
          </a:blip>
          <a:stretch>
            <a:fillRect/>
          </a:stretch>
        </p:blipFill>
        <p:spPr>
          <a:xfrm>
            <a:off x="629499" y="4121425"/>
            <a:ext cx="2583525" cy="252934"/>
          </a:xfrm>
          <a:prstGeom prst="rect">
            <a:avLst/>
          </a:prstGeom>
          <a:noFill/>
          <a:ln>
            <a:noFill/>
          </a:ln>
        </p:spPr>
      </p:pic>
      <p:pic>
        <p:nvPicPr>
          <p:cNvPr id="186" name="Google Shape;186;p26"/>
          <p:cNvPicPr preferRelativeResize="0"/>
          <p:nvPr/>
        </p:nvPicPr>
        <p:blipFill>
          <a:blip r:embed="rId8">
            <a:alphaModFix/>
          </a:blip>
          <a:stretch>
            <a:fillRect/>
          </a:stretch>
        </p:blipFill>
        <p:spPr>
          <a:xfrm>
            <a:off x="690425" y="4374350"/>
            <a:ext cx="2241650" cy="572700"/>
          </a:xfrm>
          <a:prstGeom prst="rect">
            <a:avLst/>
          </a:prstGeom>
          <a:noFill/>
          <a:ln>
            <a:noFill/>
          </a:ln>
        </p:spPr>
      </p:pic>
      <p:pic>
        <p:nvPicPr>
          <p:cNvPr id="187" name="Google Shape;187;p26"/>
          <p:cNvPicPr preferRelativeResize="0"/>
          <p:nvPr/>
        </p:nvPicPr>
        <p:blipFill>
          <a:blip r:embed="rId9">
            <a:alphaModFix/>
          </a:blip>
          <a:stretch>
            <a:fillRect/>
          </a:stretch>
        </p:blipFill>
        <p:spPr>
          <a:xfrm>
            <a:off x="211760" y="2538428"/>
            <a:ext cx="8484264" cy="315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7"/>
          <p:cNvPicPr preferRelativeResize="0"/>
          <p:nvPr/>
        </p:nvPicPr>
        <p:blipFill rotWithShape="1">
          <a:blip r:embed="rId3">
            <a:alphaModFix/>
          </a:blip>
          <a:srcRect b="49899" l="27815" r="24968" t="20570"/>
          <a:stretch/>
        </p:blipFill>
        <p:spPr>
          <a:xfrm>
            <a:off x="505000" y="1264226"/>
            <a:ext cx="4332131" cy="572700"/>
          </a:xfrm>
          <a:prstGeom prst="rect">
            <a:avLst/>
          </a:prstGeom>
          <a:noFill/>
          <a:ln>
            <a:noFill/>
          </a:ln>
        </p:spPr>
      </p:pic>
      <p:pic>
        <p:nvPicPr>
          <p:cNvPr id="193" name="Google Shape;193;p27"/>
          <p:cNvPicPr preferRelativeResize="0"/>
          <p:nvPr/>
        </p:nvPicPr>
        <p:blipFill rotWithShape="1">
          <a:blip r:embed="rId3">
            <a:alphaModFix/>
          </a:blip>
          <a:srcRect b="0" l="6595" r="7182" t="70470"/>
          <a:stretch/>
        </p:blipFill>
        <p:spPr>
          <a:xfrm>
            <a:off x="419075" y="2264300"/>
            <a:ext cx="7910431" cy="572700"/>
          </a:xfrm>
          <a:prstGeom prst="rect">
            <a:avLst/>
          </a:prstGeom>
          <a:noFill/>
          <a:ln>
            <a:noFill/>
          </a:ln>
        </p:spPr>
      </p:pic>
      <p:pic>
        <p:nvPicPr>
          <p:cNvPr id="194" name="Google Shape;194;p27"/>
          <p:cNvPicPr preferRelativeResize="0"/>
          <p:nvPr/>
        </p:nvPicPr>
        <p:blipFill>
          <a:blip r:embed="rId4">
            <a:alphaModFix/>
          </a:blip>
          <a:stretch>
            <a:fillRect/>
          </a:stretch>
        </p:blipFill>
        <p:spPr>
          <a:xfrm>
            <a:off x="419063" y="3264375"/>
            <a:ext cx="7580701" cy="487550"/>
          </a:xfrm>
          <a:prstGeom prst="rect">
            <a:avLst/>
          </a:prstGeom>
          <a:noFill/>
          <a:ln>
            <a:noFill/>
          </a:ln>
        </p:spPr>
      </p:pic>
      <p:sp>
        <p:nvSpPr>
          <p:cNvPr id="195" name="Google Shape;195;p27"/>
          <p:cNvSpPr txBox="1"/>
          <p:nvPr>
            <p:ph type="title"/>
          </p:nvPr>
        </p:nvSpPr>
        <p:spPr>
          <a:xfrm>
            <a:off x="419075" y="34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Cost Calculations Cont’d</a:t>
            </a:r>
            <a:endParaRPr>
              <a:solidFill>
                <a:srgbClr val="4C4CE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Results</a:t>
            </a:r>
            <a:endParaRPr>
              <a:solidFill>
                <a:srgbClr val="4C4CEB"/>
              </a:solidFill>
            </a:endParaRPr>
          </a:p>
        </p:txBody>
      </p:sp>
      <p:graphicFrame>
        <p:nvGraphicFramePr>
          <p:cNvPr id="201" name="Google Shape;201;p28"/>
          <p:cNvGraphicFramePr/>
          <p:nvPr/>
        </p:nvGraphicFramePr>
        <p:xfrm>
          <a:off x="1082750" y="1402850"/>
          <a:ext cx="3000000" cy="3000000"/>
        </p:xfrm>
        <a:graphic>
          <a:graphicData uri="http://schemas.openxmlformats.org/drawingml/2006/table">
            <a:tbl>
              <a:tblPr>
                <a:noFill/>
                <a:tableStyleId>{41C17BBF-AA83-43CA-B87C-B166A27DB268}</a:tableStyleId>
              </a:tblPr>
              <a:tblGrid>
                <a:gridCol w="2999775"/>
                <a:gridCol w="1908250"/>
                <a:gridCol w="1757525"/>
              </a:tblGrid>
              <a:tr h="907225">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 sz="2000"/>
                        <a:t>Sludge Lagoon</a:t>
                      </a:r>
                      <a:endParaRPr sz="2000"/>
                    </a:p>
                  </a:txBody>
                  <a:tcPr marT="91425" marB="91425" marR="91425" marL="91425"/>
                </a:tc>
                <a:tc>
                  <a:txBody>
                    <a:bodyPr/>
                    <a:lstStyle/>
                    <a:p>
                      <a:pPr indent="0" lvl="0" marL="0" rtl="0" algn="l">
                        <a:spcBef>
                          <a:spcPts val="0"/>
                        </a:spcBef>
                        <a:spcAft>
                          <a:spcPts val="0"/>
                        </a:spcAft>
                        <a:buNone/>
                      </a:pPr>
                      <a:r>
                        <a:rPr lang="en" sz="2000"/>
                        <a:t>Backwash Lagoon</a:t>
                      </a:r>
                      <a:endParaRPr sz="2000"/>
                    </a:p>
                  </a:txBody>
                  <a:tcPr marT="91425" marB="91425" marR="91425" marL="91425"/>
                </a:tc>
              </a:tr>
              <a:tr h="457400">
                <a:tc>
                  <a:txBody>
                    <a:bodyPr/>
                    <a:lstStyle/>
                    <a:p>
                      <a:pPr indent="0" lvl="0" marL="0" rtl="0" algn="ctr">
                        <a:spcBef>
                          <a:spcPts val="0"/>
                        </a:spcBef>
                        <a:spcAft>
                          <a:spcPts val="0"/>
                        </a:spcAft>
                        <a:buNone/>
                      </a:pPr>
                      <a:r>
                        <a:rPr lang="en" sz="2000"/>
                        <a:t>Volume (m</a:t>
                      </a:r>
                      <a:r>
                        <a:rPr lang="en" sz="2000"/>
                        <a:t>^3</a:t>
                      </a:r>
                      <a:r>
                        <a:rPr lang="en" sz="2000"/>
                        <a:t>)</a:t>
                      </a:r>
                      <a:endParaRPr sz="2000"/>
                    </a:p>
                  </a:txBody>
                  <a:tcPr marT="91425" marB="91425" marR="91425" marL="91425"/>
                </a:tc>
                <a:tc>
                  <a:txBody>
                    <a:bodyPr/>
                    <a:lstStyle/>
                    <a:p>
                      <a:pPr indent="0" lvl="0" marL="0" rtl="0" algn="ctr">
                        <a:spcBef>
                          <a:spcPts val="0"/>
                        </a:spcBef>
                        <a:spcAft>
                          <a:spcPts val="0"/>
                        </a:spcAft>
                        <a:buNone/>
                      </a:pPr>
                      <a:r>
                        <a:rPr lang="en" sz="2000">
                          <a:solidFill>
                            <a:schemeClr val="accent2"/>
                          </a:solidFill>
                          <a:highlight>
                            <a:srgbClr val="FFFFFF"/>
                          </a:highlight>
                        </a:rPr>
                        <a:t> 2,226</a:t>
                      </a:r>
                      <a:endParaRPr sz="2000"/>
                    </a:p>
                  </a:txBody>
                  <a:tcPr marT="91425" marB="91425" marR="91425" marL="91425"/>
                </a:tc>
                <a:tc>
                  <a:txBody>
                    <a:bodyPr/>
                    <a:lstStyle/>
                    <a:p>
                      <a:pPr indent="0" lvl="0" marL="0" rtl="0" algn="ctr">
                        <a:spcBef>
                          <a:spcPts val="0"/>
                        </a:spcBef>
                        <a:spcAft>
                          <a:spcPts val="0"/>
                        </a:spcAft>
                        <a:buNone/>
                      </a:pPr>
                      <a:r>
                        <a:rPr lang="en" sz="2000">
                          <a:solidFill>
                            <a:schemeClr val="accent2"/>
                          </a:solidFill>
                          <a:highlight>
                            <a:srgbClr val="FFFFFF"/>
                          </a:highlight>
                        </a:rPr>
                        <a:t>777.6</a:t>
                      </a:r>
                      <a:endParaRPr sz="2000"/>
                    </a:p>
                  </a:txBody>
                  <a:tcPr marT="91425" marB="91425" marR="91425" marL="91425"/>
                </a:tc>
              </a:tr>
              <a:tr h="453000">
                <a:tc>
                  <a:txBody>
                    <a:bodyPr/>
                    <a:lstStyle/>
                    <a:p>
                      <a:pPr indent="0" lvl="0" marL="0" rtl="0" algn="ctr">
                        <a:spcBef>
                          <a:spcPts val="0"/>
                        </a:spcBef>
                        <a:spcAft>
                          <a:spcPts val="0"/>
                        </a:spcAft>
                        <a:buNone/>
                      </a:pPr>
                      <a:r>
                        <a:rPr lang="en" sz="2000"/>
                        <a:t>Capital</a:t>
                      </a:r>
                      <a:r>
                        <a:rPr lang="en" sz="2000"/>
                        <a:t> Cost (USD)</a:t>
                      </a:r>
                      <a:endParaRPr sz="2000"/>
                    </a:p>
                  </a:txBody>
                  <a:tcPr marT="91425" marB="91425" marR="91425" marL="91425"/>
                </a:tc>
                <a:tc>
                  <a:txBody>
                    <a:bodyPr/>
                    <a:lstStyle/>
                    <a:p>
                      <a:pPr indent="0" lvl="0" marL="0" rtl="0" algn="ctr">
                        <a:spcBef>
                          <a:spcPts val="0"/>
                        </a:spcBef>
                        <a:spcAft>
                          <a:spcPts val="0"/>
                        </a:spcAft>
                        <a:buNone/>
                      </a:pPr>
                      <a:r>
                        <a:rPr lang="en" sz="2000">
                          <a:solidFill>
                            <a:schemeClr val="accent2"/>
                          </a:solidFill>
                          <a:highlight>
                            <a:srgbClr val="FFFFFF"/>
                          </a:highlight>
                        </a:rPr>
                        <a:t>13,500</a:t>
                      </a:r>
                      <a:endParaRPr sz="2000"/>
                    </a:p>
                  </a:txBody>
                  <a:tcPr marT="91425" marB="91425" marR="91425" marL="91425"/>
                </a:tc>
                <a:tc>
                  <a:txBody>
                    <a:bodyPr/>
                    <a:lstStyle/>
                    <a:p>
                      <a:pPr indent="0" lvl="0" marL="0" rtl="0" algn="ctr">
                        <a:spcBef>
                          <a:spcPts val="0"/>
                        </a:spcBef>
                        <a:spcAft>
                          <a:spcPts val="0"/>
                        </a:spcAft>
                        <a:buNone/>
                      </a:pPr>
                      <a:r>
                        <a:rPr lang="en" sz="2000">
                          <a:solidFill>
                            <a:schemeClr val="accent2"/>
                          </a:solidFill>
                          <a:highlight>
                            <a:srgbClr val="FFFFFF"/>
                          </a:highlight>
                        </a:rPr>
                        <a:t>9,613 </a:t>
                      </a:r>
                      <a:endParaRPr sz="2000"/>
                    </a:p>
                  </a:txBody>
                  <a:tcPr marT="91425" marB="91425" marR="91425" marL="91425"/>
                </a:tc>
              </a:tr>
              <a:tr h="694925">
                <a:tc>
                  <a:txBody>
                    <a:bodyPr/>
                    <a:lstStyle/>
                    <a:p>
                      <a:pPr indent="0" lvl="0" marL="0" rtl="0" algn="ctr">
                        <a:spcBef>
                          <a:spcPts val="0"/>
                        </a:spcBef>
                        <a:spcAft>
                          <a:spcPts val="0"/>
                        </a:spcAft>
                        <a:buNone/>
                      </a:pPr>
                      <a:r>
                        <a:rPr lang="en" sz="2000"/>
                        <a:t>Annual Operating Cost </a:t>
                      </a:r>
                      <a:r>
                        <a:rPr lang="en" sz="2000">
                          <a:solidFill>
                            <a:schemeClr val="dk1"/>
                          </a:solidFill>
                        </a:rPr>
                        <a:t>(USD)</a:t>
                      </a:r>
                      <a:endParaRPr sz="2000"/>
                    </a:p>
                  </a:txBody>
                  <a:tcPr marT="91425" marB="91425" marR="91425" marL="91425"/>
                </a:tc>
                <a:tc>
                  <a:txBody>
                    <a:bodyPr/>
                    <a:lstStyle/>
                    <a:p>
                      <a:pPr indent="0" lvl="0" marL="0" rtl="0" algn="ctr">
                        <a:spcBef>
                          <a:spcPts val="0"/>
                        </a:spcBef>
                        <a:spcAft>
                          <a:spcPts val="0"/>
                        </a:spcAft>
                        <a:buNone/>
                      </a:pPr>
                      <a:r>
                        <a:rPr lang="en" sz="2000">
                          <a:solidFill>
                            <a:schemeClr val="accent2"/>
                          </a:solidFill>
                          <a:highlight>
                            <a:srgbClr val="FFFFFF"/>
                          </a:highlight>
                        </a:rPr>
                        <a:t>674.80</a:t>
                      </a:r>
                      <a:endParaRPr sz="2000"/>
                    </a:p>
                  </a:txBody>
                  <a:tcPr marT="91425" marB="91425" marR="91425" marL="91425"/>
                </a:tc>
                <a:tc>
                  <a:txBody>
                    <a:bodyPr/>
                    <a:lstStyle/>
                    <a:p>
                      <a:pPr indent="0" lvl="0" marL="0" rtl="0" algn="ctr">
                        <a:spcBef>
                          <a:spcPts val="0"/>
                        </a:spcBef>
                        <a:spcAft>
                          <a:spcPts val="0"/>
                        </a:spcAft>
                        <a:buNone/>
                      </a:pPr>
                      <a:r>
                        <a:rPr lang="en" sz="2000">
                          <a:solidFill>
                            <a:schemeClr val="accent2"/>
                          </a:solidFill>
                          <a:highlight>
                            <a:srgbClr val="FFFFFF"/>
                          </a:highlight>
                        </a:rPr>
                        <a:t>480.60</a:t>
                      </a:r>
                      <a:endParaRPr sz="20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Conclusion</a:t>
            </a:r>
            <a:endParaRPr>
              <a:solidFill>
                <a:srgbClr val="4C4CEB"/>
              </a:solidFill>
            </a:endParaRPr>
          </a:p>
        </p:txBody>
      </p:sp>
      <p:sp>
        <p:nvSpPr>
          <p:cNvPr id="207" name="Google Shape;207;p29"/>
          <p:cNvSpPr txBox="1"/>
          <p:nvPr>
            <p:ph idx="1" type="body"/>
          </p:nvPr>
        </p:nvSpPr>
        <p:spPr>
          <a:xfrm>
            <a:off x="-177375" y="1898550"/>
            <a:ext cx="4091100" cy="4854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800">
                <a:solidFill>
                  <a:srgbClr val="000000"/>
                </a:solidFill>
              </a:rPr>
              <a:t>Gracias Residual Pipeline(70,000 USD)</a:t>
            </a:r>
            <a:endParaRPr sz="2800">
              <a:solidFill>
                <a:srgbClr val="000000"/>
              </a:solidFill>
            </a:endParaRPr>
          </a:p>
          <a:p>
            <a:pPr indent="0" lvl="0" marL="457200" rtl="0" algn="l">
              <a:spcBef>
                <a:spcPts val="1600"/>
              </a:spcBef>
              <a:spcAft>
                <a:spcPts val="1600"/>
              </a:spcAft>
              <a:buNone/>
            </a:pPr>
            <a:r>
              <a:t/>
            </a:r>
            <a:endParaRPr/>
          </a:p>
        </p:txBody>
      </p:sp>
      <p:sp>
        <p:nvSpPr>
          <p:cNvPr id="208" name="Google Shape;208;p29"/>
          <p:cNvSpPr txBox="1"/>
          <p:nvPr>
            <p:ph idx="2" type="body"/>
          </p:nvPr>
        </p:nvSpPr>
        <p:spPr>
          <a:xfrm>
            <a:off x="4640100" y="1726275"/>
            <a:ext cx="4192200" cy="19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rPr>
              <a:t>Two Sludge Lagoons($27,000)</a:t>
            </a:r>
            <a:endParaRPr sz="2000">
              <a:solidFill>
                <a:srgbClr val="000000"/>
              </a:solidFill>
            </a:endParaRPr>
          </a:p>
          <a:p>
            <a:pPr indent="0" lvl="0" marL="0" rtl="0" algn="l">
              <a:spcBef>
                <a:spcPts val="1600"/>
              </a:spcBef>
              <a:spcAft>
                <a:spcPts val="0"/>
              </a:spcAft>
              <a:buNone/>
            </a:pPr>
            <a:r>
              <a:rPr lang="en" sz="2000">
                <a:solidFill>
                  <a:srgbClr val="000000"/>
                </a:solidFill>
              </a:rPr>
              <a:t>Two Backwash Lagoons($19,266)</a:t>
            </a:r>
            <a:endParaRPr sz="2000">
              <a:solidFill>
                <a:srgbClr val="000000"/>
              </a:solidFill>
            </a:endParaRPr>
          </a:p>
          <a:p>
            <a:pPr indent="0" lvl="0" marL="0" rtl="0" algn="l">
              <a:spcBef>
                <a:spcPts val="1600"/>
              </a:spcBef>
              <a:spcAft>
                <a:spcPts val="0"/>
              </a:spcAft>
              <a:buNone/>
            </a:pPr>
            <a:r>
              <a:rPr lang="en" sz="2000">
                <a:solidFill>
                  <a:srgbClr val="000000"/>
                </a:solidFill>
              </a:rPr>
              <a:t>10 years of operating cost($23,108) </a:t>
            </a:r>
            <a:endParaRPr sz="2000">
              <a:solidFill>
                <a:srgbClr val="000000"/>
              </a:solidFill>
            </a:endParaRPr>
          </a:p>
          <a:p>
            <a:pPr indent="0" lvl="0" marL="0" rtl="0" algn="l">
              <a:spcBef>
                <a:spcPts val="1600"/>
              </a:spcBef>
              <a:spcAft>
                <a:spcPts val="1600"/>
              </a:spcAft>
              <a:buNone/>
            </a:pPr>
            <a:r>
              <a:t/>
            </a:r>
            <a:endParaRPr sz="2000">
              <a:solidFill>
                <a:srgbClr val="000000"/>
              </a:solidFill>
            </a:endParaRPr>
          </a:p>
        </p:txBody>
      </p:sp>
      <p:sp>
        <p:nvSpPr>
          <p:cNvPr id="209" name="Google Shape;209;p29"/>
          <p:cNvSpPr txBox="1"/>
          <p:nvPr/>
        </p:nvSpPr>
        <p:spPr>
          <a:xfrm>
            <a:off x="3444250" y="1815450"/>
            <a:ext cx="1021200" cy="756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Clr>
                <a:schemeClr val="dk1"/>
              </a:buClr>
              <a:buSzPts val="1100"/>
              <a:buFont typeface="Arial"/>
              <a:buNone/>
            </a:pPr>
            <a:r>
              <a:rPr lang="en" sz="7200"/>
              <a:t>≃</a:t>
            </a:r>
            <a:endParaRPr sz="7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285900" y="2132300"/>
            <a:ext cx="257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C4CEB"/>
                </a:solidFill>
              </a:rPr>
              <a:t>References</a:t>
            </a:r>
            <a:endParaRPr sz="3600">
              <a:solidFill>
                <a:srgbClr val="4C4CE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750900" y="1898988"/>
            <a:ext cx="3821100" cy="17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1)</a:t>
            </a:r>
            <a:r>
              <a:rPr b="1" lang="en" sz="1800">
                <a:solidFill>
                  <a:schemeClr val="dk1"/>
                </a:solidFill>
                <a:highlight>
                  <a:srgbClr val="FFFFFE"/>
                </a:highlight>
              </a:rPr>
              <a:t> </a:t>
            </a:r>
            <a:r>
              <a:rPr b="1" lang="en" sz="1800">
                <a:solidFill>
                  <a:schemeClr val="dk1"/>
                </a:solidFill>
              </a:rPr>
              <a:t>B</a:t>
            </a:r>
            <a:r>
              <a:rPr b="1" lang="en" sz="1800">
                <a:solidFill>
                  <a:schemeClr val="dk1"/>
                </a:solidFill>
                <a:highlight>
                  <a:srgbClr val="FFFFFE"/>
                </a:highlight>
              </a:rPr>
              <a:t>ackwash</a:t>
            </a:r>
            <a:r>
              <a:rPr b="1" lang="en" sz="1800">
                <a:solidFill>
                  <a:schemeClr val="dk1"/>
                </a:solidFill>
                <a:highlight>
                  <a:srgbClr val="FFFFFE"/>
                </a:highlight>
              </a:rPr>
              <a:t> Water</a:t>
            </a:r>
            <a:endParaRPr b="1" sz="1800">
              <a:solidFill>
                <a:schemeClr val="dk1"/>
              </a:solidFill>
              <a:highlight>
                <a:srgbClr val="FFFFFE"/>
              </a:highlight>
            </a:endParaRPr>
          </a:p>
          <a:p>
            <a:pPr indent="0" lvl="0" marL="0" rtl="0" algn="l">
              <a:spcBef>
                <a:spcPts val="0"/>
              </a:spcBef>
              <a:spcAft>
                <a:spcPts val="0"/>
              </a:spcAft>
              <a:buNone/>
            </a:pPr>
            <a:r>
              <a:t/>
            </a:r>
            <a:endParaRPr b="1" sz="1800">
              <a:solidFill>
                <a:schemeClr val="dk1"/>
              </a:solidFill>
              <a:highlight>
                <a:srgbClr val="FFFFFE"/>
              </a:highlight>
            </a:endParaRPr>
          </a:p>
          <a:p>
            <a:pPr indent="0" lvl="0" marL="0" rtl="0" algn="l">
              <a:spcBef>
                <a:spcPts val="0"/>
              </a:spcBef>
              <a:spcAft>
                <a:spcPts val="0"/>
              </a:spcAft>
              <a:buNone/>
            </a:pPr>
            <a:r>
              <a:rPr b="1" lang="en" sz="1800">
                <a:solidFill>
                  <a:schemeClr val="dk1"/>
                </a:solidFill>
                <a:highlight>
                  <a:srgbClr val="FFFFFE"/>
                </a:highlight>
              </a:rPr>
              <a:t>2)</a:t>
            </a:r>
            <a:r>
              <a:rPr b="1" lang="en" sz="1050">
                <a:solidFill>
                  <a:schemeClr val="dk1"/>
                </a:solidFill>
                <a:highlight>
                  <a:srgbClr val="FFFFFE"/>
                </a:highlight>
                <a:latin typeface="Courier New"/>
                <a:ea typeface="Courier New"/>
                <a:cs typeface="Courier New"/>
                <a:sym typeface="Courier New"/>
              </a:rPr>
              <a:t> </a:t>
            </a:r>
            <a:r>
              <a:rPr b="1" lang="en" sz="1800">
                <a:solidFill>
                  <a:schemeClr val="dk1"/>
                </a:solidFill>
                <a:highlight>
                  <a:srgbClr val="FFFFFE"/>
                </a:highlight>
              </a:rPr>
              <a:t>Sludge</a:t>
            </a:r>
            <a:endParaRPr b="1" sz="1800">
              <a:solidFill>
                <a:schemeClr val="dk1"/>
              </a:solidFill>
              <a:highlight>
                <a:srgbClr val="FFFFFE"/>
              </a:highlight>
            </a:endParaRPr>
          </a:p>
          <a:p>
            <a:pPr indent="0" lvl="0" marL="0" rtl="0" algn="l">
              <a:spcBef>
                <a:spcPts val="0"/>
              </a:spcBef>
              <a:spcAft>
                <a:spcPts val="0"/>
              </a:spcAft>
              <a:buNone/>
            </a:pPr>
            <a:r>
              <a:t/>
            </a:r>
            <a:endParaRPr b="1" sz="1800">
              <a:solidFill>
                <a:schemeClr val="dk1"/>
              </a:solidFill>
              <a:highlight>
                <a:srgbClr val="FFFFFE"/>
              </a:highlight>
            </a:endParaRPr>
          </a:p>
          <a:p>
            <a:pPr indent="0" lvl="0" marL="0" rtl="0" algn="l">
              <a:spcBef>
                <a:spcPts val="0"/>
              </a:spcBef>
              <a:spcAft>
                <a:spcPts val="0"/>
              </a:spcAft>
              <a:buNone/>
            </a:pPr>
            <a:r>
              <a:rPr b="1" lang="en" sz="1800">
                <a:solidFill>
                  <a:schemeClr val="dk1"/>
                </a:solidFill>
                <a:highlight>
                  <a:srgbClr val="FFFFFE"/>
                </a:highlight>
              </a:rPr>
              <a:t>3)</a:t>
            </a:r>
            <a:r>
              <a:rPr b="1" lang="en" sz="1050">
                <a:solidFill>
                  <a:schemeClr val="dk1"/>
                </a:solidFill>
                <a:highlight>
                  <a:srgbClr val="FFFFFE"/>
                </a:highlight>
                <a:latin typeface="Courier New"/>
                <a:ea typeface="Courier New"/>
                <a:cs typeface="Courier New"/>
                <a:sym typeface="Courier New"/>
              </a:rPr>
              <a:t> </a:t>
            </a:r>
            <a:r>
              <a:rPr b="1" lang="en" sz="1800">
                <a:solidFill>
                  <a:schemeClr val="dk1"/>
                </a:solidFill>
                <a:highlight>
                  <a:srgbClr val="FFFFFE"/>
                </a:highlight>
              </a:rPr>
              <a:t>Water from </a:t>
            </a:r>
            <a:r>
              <a:rPr b="1" lang="en" sz="1800">
                <a:solidFill>
                  <a:schemeClr val="dk1"/>
                </a:solidFill>
                <a:highlight>
                  <a:srgbClr val="FFFFFE"/>
                </a:highlight>
              </a:rPr>
              <a:t>treatment</a:t>
            </a:r>
            <a:r>
              <a:rPr b="1" lang="en" sz="1800">
                <a:solidFill>
                  <a:schemeClr val="dk1"/>
                </a:solidFill>
                <a:highlight>
                  <a:srgbClr val="FFFFFE"/>
                </a:highlight>
              </a:rPr>
              <a:t> failures</a:t>
            </a:r>
            <a:endParaRPr b="1" sz="1800">
              <a:solidFill>
                <a:schemeClr val="dk1"/>
              </a:solidFill>
              <a:highlight>
                <a:srgbClr val="FFFFFE"/>
              </a:highlight>
            </a:endParaRPr>
          </a:p>
        </p:txBody>
      </p:sp>
      <p:sp>
        <p:nvSpPr>
          <p:cNvPr id="61" name="Google Shape;61;p14"/>
          <p:cNvSpPr txBox="1"/>
          <p:nvPr/>
        </p:nvSpPr>
        <p:spPr>
          <a:xfrm>
            <a:off x="935400" y="469775"/>
            <a:ext cx="8208600" cy="7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C4CEB"/>
                </a:solidFill>
              </a:rPr>
              <a:t>Residual Waste is mostly ‘Concentrated River’</a:t>
            </a:r>
            <a:endParaRPr sz="2800">
              <a:solidFill>
                <a:srgbClr val="4C4CEB"/>
              </a:solidFill>
            </a:endParaRPr>
          </a:p>
        </p:txBody>
      </p:sp>
      <p:pic>
        <p:nvPicPr>
          <p:cNvPr id="62" name="Google Shape;62;p14"/>
          <p:cNvPicPr preferRelativeResize="0"/>
          <p:nvPr/>
        </p:nvPicPr>
        <p:blipFill>
          <a:blip r:embed="rId3">
            <a:alphaModFix/>
          </a:blip>
          <a:stretch>
            <a:fillRect/>
          </a:stretch>
        </p:blipFill>
        <p:spPr>
          <a:xfrm>
            <a:off x="5159425" y="1829050"/>
            <a:ext cx="3043576" cy="2022325"/>
          </a:xfrm>
          <a:prstGeom prst="rect">
            <a:avLst/>
          </a:prstGeom>
          <a:noFill/>
          <a:ln cap="flat" cmpd="sng" w="38100">
            <a:solidFill>
              <a:schemeClr val="dk2"/>
            </a:solidFill>
            <a:prstDash val="solid"/>
            <a:round/>
            <a:headEnd len="sm" w="sm" type="none"/>
            <a:tailEnd len="sm" w="sm" type="none"/>
          </a:ln>
        </p:spPr>
      </p:pic>
      <p:sp>
        <p:nvSpPr>
          <p:cNvPr id="63" name="Google Shape;63;p14"/>
          <p:cNvSpPr txBox="1"/>
          <p:nvPr/>
        </p:nvSpPr>
        <p:spPr>
          <a:xfrm>
            <a:off x="5159425" y="3937175"/>
            <a:ext cx="8616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Sludge!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0" st="0"/>
                                            </p:txEl>
                                          </p:spTgt>
                                        </p:tgtEl>
                                        <p:attrNameLst>
                                          <p:attrName>style.visibility</p:attrName>
                                        </p:attrNameLst>
                                      </p:cBhvr>
                                      <p:to>
                                        <p:strVal val="visible"/>
                                      </p:to>
                                    </p:set>
                                    <p:animEffect filter="fade" transition="in">
                                      <p:cBhvr>
                                        <p:cTn dur="500"/>
                                        <p:tgtEl>
                                          <p:spTgt spid="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1" st="1"/>
                                            </p:txEl>
                                          </p:spTgt>
                                        </p:tgtEl>
                                        <p:attrNameLst>
                                          <p:attrName>style.visibility</p:attrName>
                                        </p:attrNameLst>
                                      </p:cBhvr>
                                      <p:to>
                                        <p:strVal val="visible"/>
                                      </p:to>
                                    </p:set>
                                    <p:animEffect filter="fade" transition="in">
                                      <p:cBhvr>
                                        <p:cTn dur="500"/>
                                        <p:tgtEl>
                                          <p:spTgt spid="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2" st="2"/>
                                            </p:txEl>
                                          </p:spTgt>
                                        </p:tgtEl>
                                        <p:attrNameLst>
                                          <p:attrName>style.visibility</p:attrName>
                                        </p:attrNameLst>
                                      </p:cBhvr>
                                      <p:to>
                                        <p:strVal val="visible"/>
                                      </p:to>
                                    </p:set>
                                    <p:animEffect filter="fade" transition="in">
                                      <p:cBhvr>
                                        <p:cTn dur="500"/>
                                        <p:tgtEl>
                                          <p:spTgt spid="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3" st="3"/>
                                            </p:txEl>
                                          </p:spTgt>
                                        </p:tgtEl>
                                        <p:attrNameLst>
                                          <p:attrName>style.visibility</p:attrName>
                                        </p:attrNameLst>
                                      </p:cBhvr>
                                      <p:to>
                                        <p:strVal val="visible"/>
                                      </p:to>
                                    </p:set>
                                    <p:animEffect filter="fade" transition="in">
                                      <p:cBhvr>
                                        <p:cTn dur="500"/>
                                        <p:tgtEl>
                                          <p:spTgt spid="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4" st="4"/>
                                            </p:txEl>
                                          </p:spTgt>
                                        </p:tgtEl>
                                        <p:attrNameLst>
                                          <p:attrName>style.visibility</p:attrName>
                                        </p:attrNameLst>
                                      </p:cBhvr>
                                      <p:to>
                                        <p:strVal val="visible"/>
                                      </p:to>
                                    </p:set>
                                    <p:animEffect filter="fade" transition="in">
                                      <p:cBhvr>
                                        <p:cTn dur="500"/>
                                        <p:tgtEl>
                                          <p:spTgt spid="6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460750" y="1059150"/>
            <a:ext cx="2697025" cy="3596026"/>
          </a:xfrm>
          <a:prstGeom prst="rect">
            <a:avLst/>
          </a:prstGeom>
          <a:noFill/>
          <a:ln cap="flat" cmpd="sng" w="38100">
            <a:solidFill>
              <a:schemeClr val="dk2"/>
            </a:solidFill>
            <a:prstDash val="solid"/>
            <a:round/>
            <a:headEnd len="sm" w="sm" type="none"/>
            <a:tailEnd len="sm" w="sm" type="none"/>
          </a:ln>
        </p:spPr>
      </p:pic>
      <p:sp>
        <p:nvSpPr>
          <p:cNvPr id="69" name="Google Shape;69;p15"/>
          <p:cNvSpPr txBox="1"/>
          <p:nvPr/>
        </p:nvSpPr>
        <p:spPr>
          <a:xfrm>
            <a:off x="89725" y="224300"/>
            <a:ext cx="89739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C4CEB"/>
                </a:solidFill>
              </a:rPr>
              <a:t>Installing pipelines for residual transport inflates plant cost</a:t>
            </a:r>
            <a:endParaRPr sz="2700">
              <a:solidFill>
                <a:srgbClr val="4C4CEB"/>
              </a:solidFill>
            </a:endParaRPr>
          </a:p>
        </p:txBody>
      </p:sp>
      <p:sp>
        <p:nvSpPr>
          <p:cNvPr id="70" name="Google Shape;70;p15"/>
          <p:cNvSpPr txBox="1"/>
          <p:nvPr/>
        </p:nvSpPr>
        <p:spPr>
          <a:xfrm>
            <a:off x="3994225" y="1480500"/>
            <a:ext cx="4353600" cy="21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C4CEB"/>
                </a:solidFill>
              </a:rPr>
              <a:t>Total Plant Cost:</a:t>
            </a:r>
            <a:endParaRPr sz="2000">
              <a:solidFill>
                <a:srgbClr val="4C4CEB"/>
              </a:solidFill>
            </a:endParaRPr>
          </a:p>
          <a:p>
            <a:pPr indent="457200" lvl="0" marL="457200" rtl="0" algn="l">
              <a:spcBef>
                <a:spcPts val="1000"/>
              </a:spcBef>
              <a:spcAft>
                <a:spcPts val="0"/>
              </a:spcAft>
              <a:buNone/>
            </a:pPr>
            <a:r>
              <a:rPr lang="en" sz="2400"/>
              <a:t> </a:t>
            </a:r>
            <a:r>
              <a:rPr lang="en" sz="2000"/>
              <a:t> </a:t>
            </a:r>
            <a:r>
              <a:rPr lang="en" sz="2000">
                <a:solidFill>
                  <a:schemeClr val="dk1"/>
                </a:solidFill>
              </a:rPr>
              <a:t>$974,591.59</a:t>
            </a:r>
            <a:endParaRPr sz="2400">
              <a:solidFill>
                <a:schemeClr val="dk1"/>
              </a:solidFill>
            </a:endParaRPr>
          </a:p>
          <a:p>
            <a:pPr indent="0" lvl="0" marL="0" rtl="0" algn="l">
              <a:spcBef>
                <a:spcPts val="1000"/>
              </a:spcBef>
              <a:spcAft>
                <a:spcPts val="0"/>
              </a:spcAft>
              <a:buNone/>
            </a:pPr>
            <a:r>
              <a:rPr lang="en" sz="2000">
                <a:solidFill>
                  <a:srgbClr val="4C4CEB"/>
                </a:solidFill>
              </a:rPr>
              <a:t>Residuals Pipeline Cost:</a:t>
            </a:r>
            <a:endParaRPr sz="2000">
              <a:solidFill>
                <a:srgbClr val="4C4CEB"/>
              </a:solidFill>
            </a:endParaRPr>
          </a:p>
          <a:p>
            <a:pPr indent="457200" lvl="0" marL="457200" rtl="0" algn="l">
              <a:spcBef>
                <a:spcPts val="1000"/>
              </a:spcBef>
              <a:spcAft>
                <a:spcPts val="0"/>
              </a:spcAft>
              <a:buNone/>
            </a:pPr>
            <a:r>
              <a:rPr lang="en" sz="2000">
                <a:solidFill>
                  <a:srgbClr val="4C4CEB"/>
                </a:solidFill>
              </a:rPr>
              <a:t> </a:t>
            </a:r>
            <a:r>
              <a:rPr lang="en" sz="2000"/>
              <a:t>≈ $70,000.00</a:t>
            </a:r>
            <a:endParaRPr sz="2000"/>
          </a:p>
        </p:txBody>
      </p:sp>
      <p:sp>
        <p:nvSpPr>
          <p:cNvPr id="71" name="Google Shape;71;p15"/>
          <p:cNvSpPr txBox="1"/>
          <p:nvPr/>
        </p:nvSpPr>
        <p:spPr>
          <a:xfrm>
            <a:off x="3994225" y="3256200"/>
            <a:ext cx="4496700" cy="8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  </a:t>
            </a:r>
            <a:r>
              <a:rPr lang="en" sz="3000">
                <a:solidFill>
                  <a:srgbClr val="FF0000"/>
                </a:solidFill>
              </a:rPr>
              <a:t>7%</a:t>
            </a:r>
            <a:r>
              <a:rPr lang="en" sz="3000"/>
              <a:t> </a:t>
            </a:r>
            <a:r>
              <a:rPr lang="en" sz="2400"/>
              <a:t>of the total plant cost!</a:t>
            </a:r>
            <a:endParaRPr sz="2400"/>
          </a:p>
        </p:txBody>
      </p:sp>
      <p:sp>
        <p:nvSpPr>
          <p:cNvPr id="72" name="Google Shape;72;p15"/>
          <p:cNvSpPr/>
          <p:nvPr/>
        </p:nvSpPr>
        <p:spPr>
          <a:xfrm rot="458727">
            <a:off x="5709600" y="3942075"/>
            <a:ext cx="922851" cy="3123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AA84F"/>
                </a:solidFill>
                <a:latin typeface="Arial"/>
              </a:rPr>
              <a:t>Yikes!</a:t>
            </a:r>
          </a:p>
        </p:txBody>
      </p:sp>
      <p:sp>
        <p:nvSpPr>
          <p:cNvPr id="73" name="Google Shape;73;p15"/>
          <p:cNvSpPr txBox="1"/>
          <p:nvPr/>
        </p:nvSpPr>
        <p:spPr>
          <a:xfrm>
            <a:off x="389425" y="4611375"/>
            <a:ext cx="36048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Entrance to 120 L/s plant at Gracias, Honduras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animEffect filter="fade" transition="in">
                                      <p:cBhvr>
                                        <p:cTn dur="300"/>
                                        <p:tgtEl>
                                          <p:spTgt spid="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animEffect filter="fade" transition="in">
                                      <p:cBhvr>
                                        <p:cTn dur="300"/>
                                        <p:tgtEl>
                                          <p:spTgt spid="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2" st="2"/>
                                            </p:txEl>
                                          </p:spTgt>
                                        </p:tgtEl>
                                        <p:attrNameLst>
                                          <p:attrName>style.visibility</p:attrName>
                                        </p:attrNameLst>
                                      </p:cBhvr>
                                      <p:to>
                                        <p:strVal val="visible"/>
                                      </p:to>
                                    </p:set>
                                    <p:animEffect filter="fade" transition="in">
                                      <p:cBhvr>
                                        <p:cTn dur="300"/>
                                        <p:tgtEl>
                                          <p:spTgt spid="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3" st="3"/>
                                            </p:txEl>
                                          </p:spTgt>
                                        </p:tgtEl>
                                        <p:attrNameLst>
                                          <p:attrName>style.visibility</p:attrName>
                                        </p:attrNameLst>
                                      </p:cBhvr>
                                      <p:to>
                                        <p:strVal val="visible"/>
                                      </p:to>
                                    </p:set>
                                    <p:animEffect filter="fade" transition="in">
                                      <p:cBhvr>
                                        <p:cTn dur="300"/>
                                        <p:tgtEl>
                                          <p:spTgt spid="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3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p:tgtEl>
                                          <p:spTgt spid="72"/>
                                        </p:tgtEl>
                                        <p:attrNameLst>
                                          <p:attrName>ppt_w</p:attrName>
                                        </p:attrNameLst>
                                      </p:cBhvr>
                                      <p:tavLst>
                                        <p:tav fmla="" tm="0">
                                          <p:val>
                                            <p:strVal val="0"/>
                                          </p:val>
                                        </p:tav>
                                        <p:tav fmla="" tm="100000">
                                          <p:val>
                                            <p:strVal val="#ppt_w"/>
                                          </p:val>
                                        </p:tav>
                                      </p:tavLst>
                                    </p:anim>
                                    <p:anim calcmode="lin" valueType="num">
                                      <p:cBhvr additive="base">
                                        <p:cTn dur="500"/>
                                        <p:tgtEl>
                                          <p:spTgt spid="7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81550" y="74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Two options: Lagoons or a Plantita</a:t>
            </a:r>
            <a:endParaRPr>
              <a:solidFill>
                <a:srgbClr val="4C4CEB"/>
              </a:solidFill>
            </a:endParaRPr>
          </a:p>
        </p:txBody>
      </p:sp>
      <p:sp>
        <p:nvSpPr>
          <p:cNvPr id="79" name="Google Shape;79;p16"/>
          <p:cNvSpPr txBox="1"/>
          <p:nvPr>
            <p:ph idx="1" type="body"/>
          </p:nvPr>
        </p:nvSpPr>
        <p:spPr>
          <a:xfrm>
            <a:off x="81550" y="620850"/>
            <a:ext cx="3999900" cy="13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in turbidity: split up backwash water and sludge</a:t>
            </a:r>
            <a:endParaRPr/>
          </a:p>
          <a:p>
            <a:pPr indent="0" lvl="0" marL="0" rtl="0" algn="l">
              <a:spcBef>
                <a:spcPts val="1600"/>
              </a:spcBef>
              <a:spcAft>
                <a:spcPts val="1600"/>
              </a:spcAft>
              <a:buNone/>
            </a:pPr>
            <a:r>
              <a:rPr lang="en"/>
              <a:t>Elevation change: electric pump to bring water back to inlet of plant</a:t>
            </a:r>
            <a:endParaRPr/>
          </a:p>
        </p:txBody>
      </p:sp>
      <p:sp>
        <p:nvSpPr>
          <p:cNvPr id="80" name="Google Shape;80;p16"/>
          <p:cNvSpPr txBox="1"/>
          <p:nvPr>
            <p:ph idx="2" type="body"/>
          </p:nvPr>
        </p:nvSpPr>
        <p:spPr>
          <a:xfrm>
            <a:off x="5162600" y="2166600"/>
            <a:ext cx="3999900" cy="27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Lagoons</a:t>
            </a:r>
            <a:endParaRPr/>
          </a:p>
          <a:p>
            <a:pPr indent="-317500" lvl="0" marL="457200" rtl="0" algn="l">
              <a:spcBef>
                <a:spcPts val="1600"/>
              </a:spcBef>
              <a:spcAft>
                <a:spcPts val="0"/>
              </a:spcAft>
              <a:buSzPts val="1400"/>
              <a:buChar char="●"/>
            </a:pPr>
            <a:r>
              <a:rPr lang="en"/>
              <a:t>Minimum of 2 needed per source</a:t>
            </a:r>
            <a:endParaRPr/>
          </a:p>
          <a:p>
            <a:pPr indent="-317500" lvl="0" marL="457200" rtl="0" algn="l">
              <a:spcBef>
                <a:spcPts val="0"/>
              </a:spcBef>
              <a:spcAft>
                <a:spcPts val="0"/>
              </a:spcAft>
              <a:buSzPts val="1400"/>
              <a:buChar char="●"/>
            </a:pPr>
            <a:r>
              <a:rPr lang="en"/>
              <a:t>Majority of cost is up front for construction</a:t>
            </a:r>
            <a:endParaRPr/>
          </a:p>
          <a:p>
            <a:pPr indent="-317500" lvl="0" marL="457200" rtl="0" algn="l">
              <a:spcBef>
                <a:spcPts val="0"/>
              </a:spcBef>
              <a:spcAft>
                <a:spcPts val="0"/>
              </a:spcAft>
              <a:buSzPts val="1400"/>
              <a:buChar char="●"/>
            </a:pPr>
            <a:r>
              <a:rPr lang="en"/>
              <a:t>Minimal operating cost</a:t>
            </a:r>
            <a:endParaRPr/>
          </a:p>
          <a:p>
            <a:pPr indent="0" lvl="0" marL="0" rtl="0" algn="l">
              <a:spcBef>
                <a:spcPts val="1600"/>
              </a:spcBef>
              <a:spcAft>
                <a:spcPts val="0"/>
              </a:spcAft>
              <a:buNone/>
            </a:pPr>
            <a:r>
              <a:rPr lang="en"/>
              <a:t>Plantita</a:t>
            </a:r>
            <a:endParaRPr/>
          </a:p>
          <a:p>
            <a:pPr indent="-317500" lvl="0" marL="457200" rtl="0" algn="l">
              <a:spcBef>
                <a:spcPts val="1600"/>
              </a:spcBef>
              <a:spcAft>
                <a:spcPts val="0"/>
              </a:spcAft>
              <a:buSzPts val="1400"/>
              <a:buChar char="●"/>
            </a:pPr>
            <a:r>
              <a:rPr lang="en"/>
              <a:t>Large cost for construction</a:t>
            </a:r>
            <a:endParaRPr/>
          </a:p>
          <a:p>
            <a:pPr indent="-317500" lvl="0" marL="457200" rtl="0" algn="l">
              <a:spcBef>
                <a:spcPts val="0"/>
              </a:spcBef>
              <a:spcAft>
                <a:spcPts val="0"/>
              </a:spcAft>
              <a:buSzPts val="1400"/>
              <a:buChar char="●"/>
            </a:pPr>
            <a:r>
              <a:rPr lang="en"/>
              <a:t>Operating costs high</a:t>
            </a:r>
            <a:endParaRPr/>
          </a:p>
          <a:p>
            <a:pPr indent="-317500" lvl="0" marL="457200" rtl="0" algn="l">
              <a:spcBef>
                <a:spcPts val="0"/>
              </a:spcBef>
              <a:spcAft>
                <a:spcPts val="0"/>
              </a:spcAft>
              <a:buSzPts val="1400"/>
              <a:buChar char="●"/>
            </a:pPr>
            <a:r>
              <a:rPr lang="en"/>
              <a:t>Still produces sludge and backwash water</a:t>
            </a:r>
            <a:endParaRPr/>
          </a:p>
        </p:txBody>
      </p:sp>
      <p:sp>
        <p:nvSpPr>
          <p:cNvPr id="81" name="Google Shape;81;p16"/>
          <p:cNvSpPr txBox="1"/>
          <p:nvPr/>
        </p:nvSpPr>
        <p:spPr>
          <a:xfrm>
            <a:off x="78100" y="3219350"/>
            <a:ext cx="18909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Conclusion: Lagoons are the best option</a:t>
            </a:r>
            <a:endParaRPr>
              <a:solidFill>
                <a:srgbClr val="0000FF"/>
              </a:solidFill>
            </a:endParaRPr>
          </a:p>
        </p:txBody>
      </p:sp>
      <p:pic>
        <p:nvPicPr>
          <p:cNvPr id="82" name="Google Shape;82;p16"/>
          <p:cNvPicPr preferRelativeResize="0"/>
          <p:nvPr/>
        </p:nvPicPr>
        <p:blipFill>
          <a:blip r:embed="rId3">
            <a:alphaModFix/>
          </a:blip>
          <a:stretch>
            <a:fillRect/>
          </a:stretch>
        </p:blipFill>
        <p:spPr>
          <a:xfrm>
            <a:off x="2301550" y="1901300"/>
            <a:ext cx="2528500" cy="2751875"/>
          </a:xfrm>
          <a:prstGeom prst="rect">
            <a:avLst/>
          </a:prstGeom>
          <a:noFill/>
          <a:ln>
            <a:noFill/>
          </a:ln>
        </p:spPr>
      </p:pic>
      <p:pic>
        <p:nvPicPr>
          <p:cNvPr id="83" name="Google Shape;83;p16"/>
          <p:cNvPicPr preferRelativeResize="0"/>
          <p:nvPr/>
        </p:nvPicPr>
        <p:blipFill>
          <a:blip r:embed="rId4">
            <a:alphaModFix/>
          </a:blip>
          <a:stretch>
            <a:fillRect/>
          </a:stretch>
        </p:blipFill>
        <p:spPr>
          <a:xfrm>
            <a:off x="5947450" y="515312"/>
            <a:ext cx="2654701" cy="1585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258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Lagoons are basically large natural storage tanks</a:t>
            </a:r>
            <a:endParaRPr>
              <a:solidFill>
                <a:srgbClr val="4C4CEB"/>
              </a:solidFill>
            </a:endParaRPr>
          </a:p>
        </p:txBody>
      </p:sp>
      <p:sp>
        <p:nvSpPr>
          <p:cNvPr id="89" name="Google Shape;89;p17"/>
          <p:cNvSpPr txBox="1"/>
          <p:nvPr>
            <p:ph idx="1" type="body"/>
          </p:nvPr>
        </p:nvSpPr>
        <p:spPr>
          <a:xfrm>
            <a:off x="311700" y="9382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t>
            </a:r>
            <a:r>
              <a:rPr lang="en"/>
              <a:t>arge pit dug into the ground </a:t>
            </a:r>
            <a:endParaRPr/>
          </a:p>
          <a:p>
            <a:pPr indent="-342900" lvl="0" marL="457200" rtl="0" algn="l">
              <a:spcBef>
                <a:spcPts val="0"/>
              </a:spcBef>
              <a:spcAft>
                <a:spcPts val="0"/>
              </a:spcAft>
              <a:buSzPts val="1800"/>
              <a:buChar char="●"/>
            </a:pPr>
            <a:r>
              <a:rPr lang="en"/>
              <a:t>Lined with either concrete, clay or a synthetic liner</a:t>
            </a:r>
            <a:endParaRPr/>
          </a:p>
          <a:p>
            <a:pPr indent="-342900" lvl="0" marL="457200" rtl="0" algn="l">
              <a:spcBef>
                <a:spcPts val="0"/>
              </a:spcBef>
              <a:spcAft>
                <a:spcPts val="0"/>
              </a:spcAft>
              <a:buSzPts val="1800"/>
              <a:buChar char="●"/>
            </a:pPr>
            <a:r>
              <a:rPr lang="en"/>
              <a:t>Easy to maintain once dug</a:t>
            </a:r>
            <a:endParaRPr/>
          </a:p>
          <a:p>
            <a:pPr indent="-342900" lvl="0" marL="457200" rtl="0" algn="l">
              <a:spcBef>
                <a:spcPts val="0"/>
              </a:spcBef>
              <a:spcAft>
                <a:spcPts val="0"/>
              </a:spcAft>
              <a:buSzPts val="1800"/>
              <a:buChar char="●"/>
            </a:pPr>
            <a:r>
              <a:rPr lang="en"/>
              <a:t>4:1 Length to Width</a:t>
            </a:r>
            <a:endParaRPr/>
          </a:p>
          <a:p>
            <a:pPr indent="-342900" lvl="0" marL="457200" rtl="0" algn="l">
              <a:spcBef>
                <a:spcPts val="0"/>
              </a:spcBef>
              <a:spcAft>
                <a:spcPts val="0"/>
              </a:spcAft>
              <a:buSzPts val="1800"/>
              <a:buChar char="●"/>
            </a:pPr>
            <a:r>
              <a:rPr lang="en"/>
              <a:t>3:1 Slope on sides</a:t>
            </a:r>
            <a:endParaRPr/>
          </a:p>
        </p:txBody>
      </p:sp>
      <p:pic>
        <p:nvPicPr>
          <p:cNvPr id="90" name="Google Shape;90;p17"/>
          <p:cNvPicPr preferRelativeResize="0"/>
          <p:nvPr/>
        </p:nvPicPr>
        <p:blipFill>
          <a:blip r:embed="rId3">
            <a:alphaModFix/>
          </a:blip>
          <a:stretch>
            <a:fillRect/>
          </a:stretch>
        </p:blipFill>
        <p:spPr>
          <a:xfrm>
            <a:off x="0" y="2831925"/>
            <a:ext cx="9144001" cy="231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221775" y="85350"/>
            <a:ext cx="8520600" cy="11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Three models were developed for the minimum area of a sludge lagoon</a:t>
            </a:r>
            <a:endParaRPr>
              <a:solidFill>
                <a:srgbClr val="4C4CEB"/>
              </a:solidFill>
            </a:endParaRPr>
          </a:p>
        </p:txBody>
      </p:sp>
      <p:pic>
        <p:nvPicPr>
          <p:cNvPr id="96" name="Google Shape;96;p18"/>
          <p:cNvPicPr preferRelativeResize="0"/>
          <p:nvPr/>
        </p:nvPicPr>
        <p:blipFill>
          <a:blip r:embed="rId3">
            <a:alphaModFix/>
          </a:blip>
          <a:stretch>
            <a:fillRect/>
          </a:stretch>
        </p:blipFill>
        <p:spPr>
          <a:xfrm>
            <a:off x="2278063" y="1929387"/>
            <a:ext cx="665754" cy="361675"/>
          </a:xfrm>
          <a:prstGeom prst="rect">
            <a:avLst/>
          </a:prstGeom>
          <a:noFill/>
          <a:ln>
            <a:noFill/>
          </a:ln>
        </p:spPr>
      </p:pic>
      <p:pic>
        <p:nvPicPr>
          <p:cNvPr id="97" name="Google Shape;97;p18"/>
          <p:cNvPicPr preferRelativeResize="0"/>
          <p:nvPr/>
        </p:nvPicPr>
        <p:blipFill>
          <a:blip r:embed="rId4">
            <a:alphaModFix/>
          </a:blip>
          <a:stretch>
            <a:fillRect/>
          </a:stretch>
        </p:blipFill>
        <p:spPr>
          <a:xfrm>
            <a:off x="2278054" y="2500879"/>
            <a:ext cx="838359" cy="300168"/>
          </a:xfrm>
          <a:prstGeom prst="rect">
            <a:avLst/>
          </a:prstGeom>
          <a:noFill/>
          <a:ln>
            <a:noFill/>
          </a:ln>
        </p:spPr>
      </p:pic>
      <p:pic>
        <p:nvPicPr>
          <p:cNvPr id="98" name="Google Shape;98;p18"/>
          <p:cNvPicPr preferRelativeResize="0"/>
          <p:nvPr/>
        </p:nvPicPr>
        <p:blipFill>
          <a:blip r:embed="rId5">
            <a:alphaModFix/>
          </a:blip>
          <a:stretch>
            <a:fillRect/>
          </a:stretch>
        </p:blipFill>
        <p:spPr>
          <a:xfrm>
            <a:off x="2278063" y="3010868"/>
            <a:ext cx="1318142" cy="300168"/>
          </a:xfrm>
          <a:prstGeom prst="rect">
            <a:avLst/>
          </a:prstGeom>
          <a:noFill/>
          <a:ln>
            <a:noFill/>
          </a:ln>
        </p:spPr>
      </p:pic>
      <p:sp>
        <p:nvSpPr>
          <p:cNvPr id="99" name="Google Shape;99;p18"/>
          <p:cNvSpPr/>
          <p:nvPr/>
        </p:nvSpPr>
        <p:spPr>
          <a:xfrm>
            <a:off x="1766718" y="1613919"/>
            <a:ext cx="2340900" cy="2417700"/>
          </a:xfrm>
          <a:prstGeom prst="bracePair">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8"/>
          <p:cNvPicPr preferRelativeResize="0"/>
          <p:nvPr/>
        </p:nvPicPr>
        <p:blipFill>
          <a:blip r:embed="rId6">
            <a:alphaModFix/>
          </a:blip>
          <a:stretch>
            <a:fillRect/>
          </a:stretch>
        </p:blipFill>
        <p:spPr>
          <a:xfrm>
            <a:off x="2278063" y="3457288"/>
            <a:ext cx="1492149" cy="300168"/>
          </a:xfrm>
          <a:prstGeom prst="rect">
            <a:avLst/>
          </a:prstGeom>
          <a:noFill/>
          <a:ln>
            <a:noFill/>
          </a:ln>
        </p:spPr>
      </p:pic>
      <p:sp>
        <p:nvSpPr>
          <p:cNvPr id="101" name="Google Shape;101;p18"/>
          <p:cNvSpPr txBox="1"/>
          <p:nvPr/>
        </p:nvSpPr>
        <p:spPr>
          <a:xfrm>
            <a:off x="150650" y="2548200"/>
            <a:ext cx="1568400" cy="12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Some common parameters:</a:t>
            </a:r>
            <a:endParaRPr>
              <a:solidFill>
                <a:srgbClr val="FF0000"/>
              </a:solidFill>
            </a:endParaRPr>
          </a:p>
        </p:txBody>
      </p:sp>
      <p:sp>
        <p:nvSpPr>
          <p:cNvPr id="102" name="Google Shape;102;p18"/>
          <p:cNvSpPr/>
          <p:nvPr/>
        </p:nvSpPr>
        <p:spPr>
          <a:xfrm>
            <a:off x="3770212" y="1512145"/>
            <a:ext cx="717000" cy="2519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3561172" y="1477050"/>
            <a:ext cx="313500" cy="30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3596196" y="3830817"/>
            <a:ext cx="313500" cy="30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8"/>
          <p:cNvPicPr preferRelativeResize="0"/>
          <p:nvPr/>
        </p:nvPicPr>
        <p:blipFill>
          <a:blip r:embed="rId7">
            <a:alphaModFix/>
          </a:blip>
          <a:stretch>
            <a:fillRect/>
          </a:stretch>
        </p:blipFill>
        <p:spPr>
          <a:xfrm>
            <a:off x="4329237" y="1065100"/>
            <a:ext cx="4351988" cy="3413504"/>
          </a:xfrm>
          <a:prstGeom prst="rect">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p:tgtEl>
                                          <p:spTgt spid="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p:tgtEl>
                                          <p:spTgt spid="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9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Model No. 1: The Textbook Model</a:t>
            </a:r>
            <a:endParaRPr>
              <a:solidFill>
                <a:srgbClr val="4C4CEB"/>
              </a:solidFill>
            </a:endParaRPr>
          </a:p>
        </p:txBody>
      </p:sp>
      <p:pic>
        <p:nvPicPr>
          <p:cNvPr id="111" name="Google Shape;111;p19"/>
          <p:cNvPicPr preferRelativeResize="0"/>
          <p:nvPr/>
        </p:nvPicPr>
        <p:blipFill>
          <a:blip r:embed="rId3">
            <a:alphaModFix/>
          </a:blip>
          <a:stretch>
            <a:fillRect/>
          </a:stretch>
        </p:blipFill>
        <p:spPr>
          <a:xfrm>
            <a:off x="152400" y="1312975"/>
            <a:ext cx="8848050" cy="446275"/>
          </a:xfrm>
          <a:prstGeom prst="rect">
            <a:avLst/>
          </a:prstGeom>
          <a:noFill/>
          <a:ln>
            <a:noFill/>
          </a:ln>
        </p:spPr>
      </p:pic>
      <p:pic>
        <p:nvPicPr>
          <p:cNvPr id="112" name="Google Shape;112;p19"/>
          <p:cNvPicPr preferRelativeResize="0"/>
          <p:nvPr/>
        </p:nvPicPr>
        <p:blipFill>
          <a:blip r:embed="rId4">
            <a:alphaModFix/>
          </a:blip>
          <a:stretch>
            <a:fillRect/>
          </a:stretch>
        </p:blipFill>
        <p:spPr>
          <a:xfrm>
            <a:off x="2410325" y="2447906"/>
            <a:ext cx="3023696" cy="572700"/>
          </a:xfrm>
          <a:prstGeom prst="rect">
            <a:avLst/>
          </a:prstGeom>
          <a:noFill/>
          <a:ln>
            <a:noFill/>
          </a:ln>
        </p:spPr>
      </p:pic>
      <p:pic>
        <p:nvPicPr>
          <p:cNvPr id="113" name="Google Shape;113;p19"/>
          <p:cNvPicPr preferRelativeResize="0"/>
          <p:nvPr/>
        </p:nvPicPr>
        <p:blipFill>
          <a:blip r:embed="rId5">
            <a:alphaModFix/>
          </a:blip>
          <a:stretch>
            <a:fillRect/>
          </a:stretch>
        </p:blipFill>
        <p:spPr>
          <a:xfrm>
            <a:off x="2410325" y="3020599"/>
            <a:ext cx="3294017" cy="572700"/>
          </a:xfrm>
          <a:prstGeom prst="rect">
            <a:avLst/>
          </a:prstGeom>
          <a:noFill/>
          <a:ln>
            <a:noFill/>
          </a:ln>
        </p:spPr>
      </p:pic>
      <p:pic>
        <p:nvPicPr>
          <p:cNvPr id="114" name="Google Shape;114;p19"/>
          <p:cNvPicPr preferRelativeResize="0"/>
          <p:nvPr/>
        </p:nvPicPr>
        <p:blipFill>
          <a:blip r:embed="rId6">
            <a:alphaModFix/>
          </a:blip>
          <a:stretch>
            <a:fillRect/>
          </a:stretch>
        </p:blipFill>
        <p:spPr>
          <a:xfrm>
            <a:off x="6719025" y="2020200"/>
            <a:ext cx="1713550" cy="2714701"/>
          </a:xfrm>
          <a:prstGeom prst="rect">
            <a:avLst/>
          </a:prstGeom>
          <a:noFill/>
          <a:ln>
            <a:noFill/>
          </a:ln>
        </p:spPr>
      </p:pic>
      <p:sp>
        <p:nvSpPr>
          <p:cNvPr id="115" name="Google Shape;115;p19"/>
          <p:cNvSpPr/>
          <p:nvPr/>
        </p:nvSpPr>
        <p:spPr>
          <a:xfrm>
            <a:off x="2203325" y="2447900"/>
            <a:ext cx="207000" cy="1325700"/>
          </a:xfrm>
          <a:prstGeom prst="leftBrace">
            <a:avLst>
              <a:gd fmla="val 8333" name="adj1"/>
              <a:gd fmla="val 49339"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nvSpPr>
        <p:spPr>
          <a:xfrm>
            <a:off x="417550" y="2781650"/>
            <a:ext cx="15603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Convert mass of solids to an area</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3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0"/>
          <p:cNvPicPr preferRelativeResize="0"/>
          <p:nvPr/>
        </p:nvPicPr>
        <p:blipFill rotWithShape="1">
          <a:blip r:embed="rId3">
            <a:alphaModFix/>
          </a:blip>
          <a:srcRect b="0" l="0" r="68845" t="0"/>
          <a:stretch/>
        </p:blipFill>
        <p:spPr>
          <a:xfrm>
            <a:off x="1030775" y="1246952"/>
            <a:ext cx="3851447" cy="1324800"/>
          </a:xfrm>
          <a:prstGeom prst="rect">
            <a:avLst/>
          </a:prstGeom>
          <a:noFill/>
          <a:ln>
            <a:noFill/>
          </a:ln>
        </p:spPr>
      </p:pic>
      <p:sp>
        <p:nvSpPr>
          <p:cNvPr id="122" name="Google Shape;122;p20"/>
          <p:cNvSpPr txBox="1"/>
          <p:nvPr>
            <p:ph type="title"/>
          </p:nvPr>
        </p:nvSpPr>
        <p:spPr>
          <a:xfrm>
            <a:off x="311700" y="32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Model No. 2: The Porosity Model</a:t>
            </a:r>
            <a:endParaRPr>
              <a:solidFill>
                <a:srgbClr val="0000FF"/>
              </a:solidFill>
            </a:endParaRPr>
          </a:p>
        </p:txBody>
      </p:sp>
      <p:pic>
        <p:nvPicPr>
          <p:cNvPr id="123" name="Google Shape;123;p20"/>
          <p:cNvPicPr preferRelativeResize="0"/>
          <p:nvPr/>
        </p:nvPicPr>
        <p:blipFill>
          <a:blip r:embed="rId4">
            <a:alphaModFix/>
          </a:blip>
          <a:stretch>
            <a:fillRect/>
          </a:stretch>
        </p:blipFill>
        <p:spPr>
          <a:xfrm>
            <a:off x="311700" y="2840875"/>
            <a:ext cx="8839200" cy="963303"/>
          </a:xfrm>
          <a:prstGeom prst="rect">
            <a:avLst/>
          </a:prstGeom>
          <a:noFill/>
          <a:ln>
            <a:noFill/>
          </a:ln>
        </p:spPr>
      </p:pic>
      <p:pic>
        <p:nvPicPr>
          <p:cNvPr id="124" name="Google Shape;124;p20"/>
          <p:cNvPicPr preferRelativeResize="0"/>
          <p:nvPr/>
        </p:nvPicPr>
        <p:blipFill>
          <a:blip r:embed="rId5">
            <a:alphaModFix/>
          </a:blip>
          <a:stretch>
            <a:fillRect/>
          </a:stretch>
        </p:blipFill>
        <p:spPr>
          <a:xfrm>
            <a:off x="193975" y="3889028"/>
            <a:ext cx="8839200" cy="818147"/>
          </a:xfrm>
          <a:prstGeom prst="rect">
            <a:avLst/>
          </a:prstGeom>
          <a:noFill/>
          <a:ln>
            <a:noFill/>
          </a:ln>
        </p:spPr>
      </p:pic>
      <p:pic>
        <p:nvPicPr>
          <p:cNvPr id="125" name="Google Shape;125;p20"/>
          <p:cNvPicPr preferRelativeResize="0"/>
          <p:nvPr/>
        </p:nvPicPr>
        <p:blipFill>
          <a:blip r:embed="rId6">
            <a:alphaModFix/>
          </a:blip>
          <a:stretch>
            <a:fillRect/>
          </a:stretch>
        </p:blipFill>
        <p:spPr>
          <a:xfrm>
            <a:off x="7105650" y="320350"/>
            <a:ext cx="1573050" cy="1573050"/>
          </a:xfrm>
          <a:prstGeom prst="rect">
            <a:avLst/>
          </a:prstGeom>
          <a:noFill/>
          <a:ln>
            <a:noFill/>
          </a:ln>
        </p:spPr>
      </p:pic>
      <p:sp>
        <p:nvSpPr>
          <p:cNvPr id="126" name="Google Shape;126;p20"/>
          <p:cNvSpPr txBox="1"/>
          <p:nvPr/>
        </p:nvSpPr>
        <p:spPr>
          <a:xfrm>
            <a:off x="5769525" y="1459875"/>
            <a:ext cx="974100" cy="6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 porous material!</a:t>
            </a:r>
            <a:endParaRPr b="1">
              <a:solidFill>
                <a:srgbClr val="FF0000"/>
              </a:solidFill>
            </a:endParaRPr>
          </a:p>
        </p:txBody>
      </p:sp>
      <p:sp>
        <p:nvSpPr>
          <p:cNvPr id="127" name="Google Shape;127;p20"/>
          <p:cNvSpPr/>
          <p:nvPr/>
        </p:nvSpPr>
        <p:spPr>
          <a:xfrm>
            <a:off x="6191250" y="774025"/>
            <a:ext cx="723900" cy="670500"/>
          </a:xfrm>
          <a:prstGeom prst="bentArrow">
            <a:avLst>
              <a:gd fmla="val 5681" name="adj1"/>
              <a:gd fmla="val 18747" name="adj2"/>
              <a:gd fmla="val 14503" name="adj3"/>
              <a:gd fmla="val 59068" name="adj4"/>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850025" y="1226625"/>
            <a:ext cx="4295400" cy="1324800"/>
          </a:xfrm>
          <a:prstGeom prst="roundRect">
            <a:avLst>
              <a:gd fmla="val 16667" name="adj"/>
            </a:avLst>
          </a:prstGeom>
          <a:noFill/>
          <a:ln cap="flat" cmpd="sng" w="9525">
            <a:solidFill>
              <a:srgbClr val="4C4C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4CEB"/>
                </a:solidFill>
              </a:rPr>
              <a:t>Model No. 3: The Solids Concentration Model</a:t>
            </a:r>
            <a:endParaRPr>
              <a:solidFill>
                <a:srgbClr val="4C4CEB"/>
              </a:solidFill>
            </a:endParaRPr>
          </a:p>
        </p:txBody>
      </p:sp>
      <p:pic>
        <p:nvPicPr>
          <p:cNvPr id="134" name="Google Shape;134;p21"/>
          <p:cNvPicPr preferRelativeResize="0"/>
          <p:nvPr/>
        </p:nvPicPr>
        <p:blipFill rotWithShape="1">
          <a:blip r:embed="rId3">
            <a:alphaModFix/>
          </a:blip>
          <a:srcRect b="0" l="30829" r="0" t="0"/>
          <a:stretch/>
        </p:blipFill>
        <p:spPr>
          <a:xfrm>
            <a:off x="1360550" y="3066100"/>
            <a:ext cx="7589648" cy="1175825"/>
          </a:xfrm>
          <a:prstGeom prst="rect">
            <a:avLst/>
          </a:prstGeom>
          <a:noFill/>
          <a:ln>
            <a:noFill/>
          </a:ln>
        </p:spPr>
      </p:pic>
      <p:pic>
        <p:nvPicPr>
          <p:cNvPr id="135" name="Google Shape;135;p21"/>
          <p:cNvPicPr preferRelativeResize="0"/>
          <p:nvPr/>
        </p:nvPicPr>
        <p:blipFill>
          <a:blip r:embed="rId4">
            <a:alphaModFix/>
          </a:blip>
          <a:stretch>
            <a:fillRect/>
          </a:stretch>
        </p:blipFill>
        <p:spPr>
          <a:xfrm>
            <a:off x="311700" y="3265847"/>
            <a:ext cx="1048850" cy="732931"/>
          </a:xfrm>
          <a:prstGeom prst="rect">
            <a:avLst/>
          </a:prstGeom>
          <a:noFill/>
          <a:ln>
            <a:noFill/>
          </a:ln>
        </p:spPr>
      </p:pic>
      <p:pic>
        <p:nvPicPr>
          <p:cNvPr id="136" name="Google Shape;136;p21"/>
          <p:cNvPicPr preferRelativeResize="0"/>
          <p:nvPr/>
        </p:nvPicPr>
        <p:blipFill rotWithShape="1">
          <a:blip r:embed="rId3">
            <a:alphaModFix/>
          </a:blip>
          <a:srcRect b="0" l="0" r="68845" t="0"/>
          <a:stretch/>
        </p:blipFill>
        <p:spPr>
          <a:xfrm>
            <a:off x="802175" y="1323152"/>
            <a:ext cx="3851447" cy="1324800"/>
          </a:xfrm>
          <a:prstGeom prst="rect">
            <a:avLst/>
          </a:prstGeom>
          <a:noFill/>
          <a:ln>
            <a:noFill/>
          </a:ln>
        </p:spPr>
      </p:pic>
      <p:sp>
        <p:nvSpPr>
          <p:cNvPr id="137" name="Google Shape;137;p21"/>
          <p:cNvSpPr/>
          <p:nvPr/>
        </p:nvSpPr>
        <p:spPr>
          <a:xfrm>
            <a:off x="621425" y="1302825"/>
            <a:ext cx="4295400" cy="1324800"/>
          </a:xfrm>
          <a:prstGeom prst="roundRect">
            <a:avLst>
              <a:gd fmla="val 16667" name="adj"/>
            </a:avLst>
          </a:prstGeom>
          <a:noFill/>
          <a:ln cap="flat" cmpd="sng" w="9525">
            <a:solidFill>
              <a:srgbClr val="4C4C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3712100" y="3509025"/>
            <a:ext cx="1048800" cy="732900"/>
          </a:xfrm>
          <a:prstGeom prst="donut">
            <a:avLst>
              <a:gd fmla="val 3897"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nvSpPr>
        <p:spPr>
          <a:xfrm>
            <a:off x="3362900" y="3857825"/>
            <a:ext cx="3492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FF0000"/>
                </a:solidFill>
              </a:rPr>
              <a:t>?</a:t>
            </a:r>
            <a:endParaRPr b="1" sz="2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300"/>
                                        <p:tgtEl>
                                          <p:spTgt spid="138"/>
                                        </p:tgtEl>
                                        <p:attrNameLst>
                                          <p:attrName>ppt_w</p:attrName>
                                        </p:attrNameLst>
                                      </p:cBhvr>
                                      <p:tavLst>
                                        <p:tav fmla="" tm="0">
                                          <p:val>
                                            <p:strVal val="0"/>
                                          </p:val>
                                        </p:tav>
                                        <p:tav fmla="" tm="100000">
                                          <p:val>
                                            <p:strVal val="#ppt_w"/>
                                          </p:val>
                                        </p:tav>
                                      </p:tavLst>
                                    </p:anim>
                                    <p:anim calcmode="lin" valueType="num">
                                      <p:cBhvr additive="base">
                                        <p:cTn dur="300"/>
                                        <p:tgtEl>
                                          <p:spTgt spid="13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